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media/image1.jpeg" ContentType="image/jpeg"/>
  <Override PartName="/ppt/media/image2.jpeg" ContentType="image/jpeg"/>
  <Override PartName="/ppt/theme/theme2.xml" ContentType="application/vnd.openxmlformats-officedocument.theme+xml"/>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jpeg>
</file>

<file path=ppt/media/image1.png>
</file>

<file path=ppt/media/image1.tif>
</file>

<file path=ppt/media/image2.jpeg>
</file>

<file path=ppt/media/image2.png>
</file>

<file path=ppt/media/image3.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446" name="Shape 446"/>
          <p:cNvSpPr/>
          <p:nvPr>
            <p:ph type="sldImg"/>
          </p:nvPr>
        </p:nvSpPr>
        <p:spPr>
          <a:xfrm>
            <a:off x="1143000" y="685800"/>
            <a:ext cx="4572000" cy="3429000"/>
          </a:xfrm>
          <a:prstGeom prst="rect">
            <a:avLst/>
          </a:prstGeom>
        </p:spPr>
        <p:txBody>
          <a:bodyPr/>
          <a:lstStyle/>
          <a:p>
            <a:pPr/>
          </a:p>
        </p:txBody>
      </p:sp>
      <p:sp>
        <p:nvSpPr>
          <p:cNvPr id="447" name="Shape 44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Observation Title">
    <p:spTree>
      <p:nvGrpSpPr>
        <p:cNvPr id="1" name=""/>
        <p:cNvGrpSpPr/>
        <p:nvPr/>
      </p:nvGrpSpPr>
      <p:grpSpPr>
        <a:xfrm>
          <a:off x="0" y="0"/>
          <a:ext cx="0" cy="0"/>
          <a:chOff x="0" y="0"/>
          <a:chExt cx="0" cy="0"/>
        </a:xfrm>
      </p:grpSpPr>
      <p:sp>
        <p:nvSpPr>
          <p:cNvPr id="17" name="Observation…"/>
          <p:cNvSpPr txBox="1"/>
          <p:nvPr>
            <p:ph type="body" sz="quarter" idx="21"/>
          </p:nvPr>
        </p:nvSpPr>
        <p:spPr>
          <a:xfrm>
            <a:off x="1273344" y="7321877"/>
            <a:ext cx="5627515" cy="2364741"/>
          </a:xfrm>
          <a:prstGeom prst="rect">
            <a:avLst/>
          </a:prstGeom>
        </p:spPr>
        <p:txBody>
          <a:bodyPr wrap="none" lIns="0" tIns="0" rIns="0" bIns="0" anchor="t">
            <a:spAutoFit/>
          </a:bodyPr>
          <a:lstStyle/>
          <a:p>
            <a:pPr marL="0" indent="0">
              <a:lnSpc>
                <a:spcPct val="90000"/>
              </a:lnSpc>
              <a:spcBef>
                <a:spcPts val="0"/>
              </a:spcBef>
              <a:buSzTx/>
              <a:buNone/>
              <a:defRPr sz="8200">
                <a:solidFill>
                  <a:srgbClr val="FFFFFF"/>
                </a:solidFill>
                <a:latin typeface="Helvetica"/>
                <a:ea typeface="Helvetica"/>
                <a:cs typeface="Helvetica"/>
                <a:sym typeface="Helvetica"/>
              </a:defRPr>
            </a:pPr>
            <a:r>
              <a:t>Observation</a:t>
            </a:r>
          </a:p>
          <a:p>
            <a:pPr marL="0" indent="0">
              <a:lnSpc>
                <a:spcPct val="90000"/>
              </a:lnSpc>
              <a:spcBef>
                <a:spcPts val="0"/>
              </a:spcBef>
              <a:buSzTx/>
              <a:buNone/>
              <a:defRPr sz="8200">
                <a:solidFill>
                  <a:srgbClr val="FFFFFF"/>
                </a:solidFill>
                <a:latin typeface="Helvetica"/>
                <a:ea typeface="Helvetica"/>
                <a:cs typeface="Helvetica"/>
                <a:sym typeface="Helvetica"/>
              </a:defRPr>
            </a:pPr>
            <a:r>
              <a:t>Activity</a:t>
            </a:r>
          </a:p>
        </p:txBody>
      </p:sp>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py Bullets">
    <p:bg>
      <p:bgPr>
        <a:solidFill>
          <a:srgbClr val="171717"/>
        </a:solidFill>
      </p:bgPr>
    </p:bg>
    <p:spTree>
      <p:nvGrpSpPr>
        <p:cNvPr id="1" name=""/>
        <p:cNvGrpSpPr/>
        <p:nvPr/>
      </p:nvGrpSpPr>
      <p:grpSpPr>
        <a:xfrm>
          <a:off x="0" y="0"/>
          <a:ext cx="0" cy="0"/>
          <a:chOff x="0" y="0"/>
          <a:chExt cx="0" cy="0"/>
        </a:xfrm>
      </p:grpSpPr>
      <p:sp>
        <p:nvSpPr>
          <p:cNvPr id="134" name="Rectangle"/>
          <p:cNvSpPr/>
          <p:nvPr/>
        </p:nvSpPr>
        <p:spPr>
          <a:xfrm rot="17997048">
            <a:off x="-6267695" y="-4131248"/>
            <a:ext cx="22577850" cy="18466549"/>
          </a:xfrm>
          <a:prstGeom prst="rect">
            <a:avLst/>
          </a:prstGeom>
          <a:solidFill>
            <a:srgbClr val="252525"/>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35" name="We suggest 30 minutes for this activity.…"/>
          <p:cNvSpPr txBox="1"/>
          <p:nvPr>
            <p:ph type="body" sz="quarter" idx="21"/>
          </p:nvPr>
        </p:nvSpPr>
        <p:spPr>
          <a:xfrm>
            <a:off x="1273513" y="3473779"/>
            <a:ext cx="11580218" cy="2463801"/>
          </a:xfrm>
          <a:prstGeom prst="rect">
            <a:avLst/>
          </a:prstGeom>
        </p:spPr>
        <p:txBody>
          <a:bodyPr wrap="none" lIns="0" tIns="0" rIns="0" bIns="0" anchor="t">
            <a:spAutoFit/>
          </a:bodyPr>
          <a:lstStyle/>
          <a:p>
            <a:pPr marL="0" indent="0">
              <a:spcBef>
                <a:spcPts val="0"/>
              </a:spcBef>
              <a:buSzTx/>
              <a:buNone/>
              <a:defRPr sz="5100">
                <a:solidFill>
                  <a:srgbClr val="FFFFFF"/>
                </a:solidFill>
                <a:latin typeface="Helvetica"/>
                <a:ea typeface="Helvetica"/>
                <a:cs typeface="Helvetica"/>
                <a:sym typeface="Helvetica"/>
              </a:defRPr>
            </a:pPr>
            <a:r>
              <a:t>We suggest </a:t>
            </a:r>
            <a:r>
              <a:rPr b="1"/>
              <a:t>30 minutes</a:t>
            </a:r>
            <a:r>
              <a:t> for this activity. </a:t>
            </a:r>
          </a:p>
          <a:p>
            <a:pPr marL="0" indent="0">
              <a:spcBef>
                <a:spcPts val="0"/>
              </a:spcBef>
              <a:buSzTx/>
              <a:buNone/>
              <a:defRPr sz="5100">
                <a:solidFill>
                  <a:srgbClr val="FFFFFF"/>
                </a:solidFill>
                <a:latin typeface="Helvetica"/>
                <a:ea typeface="Helvetica"/>
                <a:cs typeface="Helvetica"/>
                <a:sym typeface="Helvetica"/>
              </a:defRPr>
            </a:pPr>
            <a:r>
              <a:t>How much time you spend is up to you!</a:t>
            </a:r>
          </a:p>
        </p:txBody>
      </p:sp>
      <p:sp>
        <p:nvSpPr>
          <p:cNvPr id="136" name="Introduction"/>
          <p:cNvSpPr txBox="1"/>
          <p:nvPr>
            <p:ph type="body" sz="quarter" idx="22"/>
          </p:nvPr>
        </p:nvSpPr>
        <p:spPr>
          <a:xfrm>
            <a:off x="1273513" y="2926878"/>
            <a:ext cx="4498951" cy="330201"/>
          </a:xfrm>
          <a:prstGeom prst="rect">
            <a:avLst/>
          </a:prstGeom>
        </p:spPr>
        <p:txBody>
          <a:bodyPr lIns="0" tIns="0" rIns="0" bIns="0" anchor="t">
            <a:sp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Introduction</a:t>
            </a:r>
          </a:p>
        </p:txBody>
      </p:sp>
      <p:sp>
        <p:nvSpPr>
          <p:cNvPr id="137" name="Write before you talk. Write or sketch lots of your ideas on sticky notes before talking about them.  During discussions, capture the main points on sticky notes and post to the wall.…"/>
          <p:cNvSpPr txBox="1"/>
          <p:nvPr>
            <p:ph type="body" sz="quarter" idx="23"/>
          </p:nvPr>
        </p:nvSpPr>
        <p:spPr>
          <a:xfrm>
            <a:off x="1397603" y="5777437"/>
            <a:ext cx="8756337" cy="4572001"/>
          </a:xfrm>
          <a:prstGeom prst="rect">
            <a:avLst/>
          </a:prstGeom>
        </p:spPr>
        <p:txBody>
          <a:bodyPr lIns="0" tIns="0" rIns="0" bIns="0" anchor="t">
            <a:spAutoFit/>
          </a:bodyPr>
          <a:lstStyle/>
          <a:p>
            <a:pPr lvl="1" marL="330200" marR="55562" indent="-330200" defTabSz="1244600">
              <a:spcBef>
                <a:spcPts val="2000"/>
              </a:spcBef>
              <a:buClr>
                <a:schemeClr val="accent1"/>
              </a:buClr>
              <a:buSzPct val="100000"/>
              <a:tabLst>
                <a:tab pos="368300" algn="l"/>
              </a:tabLst>
              <a:defRPr spc="-59" sz="3000">
                <a:solidFill>
                  <a:srgbClr val="FFFFFF"/>
                </a:solidFill>
                <a:uFill>
                  <a:solidFill>
                    <a:srgbClr val="424242"/>
                  </a:solidFill>
                </a:uFill>
                <a:latin typeface="Helvetica"/>
                <a:ea typeface="Helvetica"/>
                <a:cs typeface="Helvetica"/>
                <a:sym typeface="Helvetica"/>
              </a:defRPr>
            </a:pPr>
            <a:r>
              <a:rPr b="1"/>
              <a:t>Write before you talk. </a:t>
            </a:r>
            <a:r>
              <a:t>Write or sketch lots of your ideas on sticky notes </a:t>
            </a:r>
            <a:r>
              <a:rPr i="1"/>
              <a:t>before</a:t>
            </a:r>
            <a:r>
              <a:t> talking about them. </a:t>
            </a:r>
            <a:br/>
            <a:r>
              <a:t>During discussions, capture the main points on sticky notes and post to the wall.</a:t>
            </a:r>
          </a:p>
          <a:p>
            <a:pPr lvl="1" marL="330200" marR="55562" indent="-330200" defTabSz="1244600">
              <a:spcBef>
                <a:spcPts val="0"/>
              </a:spcBef>
              <a:buClr>
                <a:schemeClr val="accent1"/>
              </a:buClr>
              <a:buSzPct val="100000"/>
              <a:defRPr spc="-59" sz="3000">
                <a:solidFill>
                  <a:srgbClr val="FFFFFF"/>
                </a:solidFill>
                <a:uFill>
                  <a:solidFill>
                    <a:srgbClr val="424242"/>
                  </a:solidFill>
                </a:uFill>
                <a:latin typeface="Helvetica"/>
                <a:ea typeface="Helvetica"/>
                <a:cs typeface="Helvetica"/>
                <a:sym typeface="Helvetica"/>
              </a:defRPr>
            </a:pPr>
            <a:r>
              <a:rPr b="1"/>
              <a:t>There are no bad ideas. </a:t>
            </a:r>
            <a:r>
              <a:t>Start big—diverge to get everyone’s ideas out there. Remix to discuss, cluster, and seek patterns. Then converge to determine the strongest ideas.</a:t>
            </a:r>
          </a:p>
          <a:p>
            <a:pPr lvl="1" marL="330200" marR="55562" indent="-330200" defTabSz="1244600">
              <a:spcBef>
                <a:spcPts val="0"/>
              </a:spcBef>
              <a:buClr>
                <a:schemeClr val="accent1"/>
              </a:buClr>
              <a:buSzPct val="100000"/>
              <a:defRPr spc="-59" sz="3000">
                <a:solidFill>
                  <a:srgbClr val="FFFFFF"/>
                </a:solidFill>
                <a:uFill>
                  <a:solidFill>
                    <a:srgbClr val="424242"/>
                  </a:solidFill>
                </a:uFill>
                <a:latin typeface="Helvetica"/>
                <a:ea typeface="Helvetica"/>
                <a:cs typeface="Helvetica"/>
                <a:sym typeface="Helvetica"/>
              </a:defRPr>
            </a:pPr>
            <a:r>
              <a:rPr b="1"/>
              <a:t>Stay focused on your users. </a:t>
            </a:r>
            <a:r>
              <a:t>Tell stories about users to keep them at the center of your attention. </a:t>
            </a:r>
          </a:p>
        </p:txBody>
      </p:sp>
      <p:sp>
        <p:nvSpPr>
          <p:cNvPr id="138" name="Everyone participates. Everyone has a Sharpie, everyone has a pad of sticky notes.…"/>
          <p:cNvSpPr txBox="1"/>
          <p:nvPr>
            <p:ph type="body" sz="quarter" idx="24"/>
          </p:nvPr>
        </p:nvSpPr>
        <p:spPr>
          <a:xfrm>
            <a:off x="11364639" y="5777437"/>
            <a:ext cx="9175405" cy="4876801"/>
          </a:xfrm>
          <a:prstGeom prst="rect">
            <a:avLst/>
          </a:prstGeom>
        </p:spPr>
        <p:txBody>
          <a:bodyPr lIns="0" tIns="0" rIns="0" bIns="0" anchor="t">
            <a:spAutoFit/>
          </a:bodyPr>
          <a:lstStyle/>
          <a:p>
            <a:pPr lvl="1" marL="330200" marR="55562" indent="-330200" defTabSz="1244600">
              <a:spcBef>
                <a:spcPts val="2000"/>
              </a:spcBef>
              <a:buClr>
                <a:schemeClr val="accent1"/>
              </a:buClr>
              <a:buSzPct val="100000"/>
              <a:tabLst>
                <a:tab pos="368300" algn="l"/>
              </a:tabLst>
              <a:defRPr spc="-59" sz="3000">
                <a:solidFill>
                  <a:srgbClr val="FFFFFF"/>
                </a:solidFill>
                <a:uFill>
                  <a:solidFill>
                    <a:srgbClr val="424242"/>
                  </a:solidFill>
                </a:uFill>
                <a:latin typeface="Helvetica"/>
                <a:ea typeface="Helvetica"/>
                <a:cs typeface="Helvetica"/>
                <a:sym typeface="Helvetica"/>
              </a:defRPr>
            </a:pPr>
            <a:r>
              <a:rPr b="1"/>
              <a:t>Everyone participates. </a:t>
            </a:r>
            <a:r>
              <a:t>Everyone has a Sharpie, everyone has a pad of sticky notes. </a:t>
            </a:r>
          </a:p>
          <a:p>
            <a:pPr lvl="1" marL="330200" marR="55562" indent="-330200" defTabSz="1244600">
              <a:spcBef>
                <a:spcPts val="2000"/>
              </a:spcBef>
              <a:buClr>
                <a:schemeClr val="accent1"/>
              </a:buClr>
              <a:buSzPct val="100000"/>
              <a:tabLst>
                <a:tab pos="368300" algn="l"/>
              </a:tabLst>
              <a:defRPr spc="-59" sz="3000">
                <a:solidFill>
                  <a:srgbClr val="FFFFFF"/>
                </a:solidFill>
                <a:uFill>
                  <a:solidFill>
                    <a:srgbClr val="424242"/>
                  </a:solidFill>
                </a:uFill>
                <a:latin typeface="Helvetica"/>
                <a:ea typeface="Helvetica"/>
                <a:cs typeface="Helvetica"/>
                <a:sym typeface="Helvetica"/>
              </a:defRPr>
            </a:pPr>
            <a:r>
              <a:rPr b="1"/>
              <a:t>Stay engaged. </a:t>
            </a:r>
            <a:r>
              <a:t>Avoid side conversations. Use a parking lot to capture issues that are off-topic. </a:t>
            </a:r>
          </a:p>
          <a:p>
            <a:pPr lvl="1" marL="330200" marR="55562" indent="-330200" defTabSz="1244600">
              <a:spcBef>
                <a:spcPts val="2000"/>
              </a:spcBef>
              <a:buClr>
                <a:schemeClr val="accent1"/>
              </a:buClr>
              <a:buSzPct val="100000"/>
              <a:tabLst>
                <a:tab pos="368300" algn="l"/>
              </a:tabLst>
              <a:defRPr spc="-59" sz="3000">
                <a:solidFill>
                  <a:srgbClr val="FFFFFF"/>
                </a:solidFill>
                <a:uFill>
                  <a:solidFill>
                    <a:srgbClr val="424242"/>
                  </a:solidFill>
                </a:uFill>
                <a:latin typeface="Helvetica"/>
                <a:ea typeface="Helvetica"/>
                <a:cs typeface="Helvetica"/>
                <a:sym typeface="Helvetica"/>
              </a:defRPr>
            </a:pPr>
            <a:r>
              <a:rPr b="1"/>
              <a:t>Start on time, stay on time. </a:t>
            </a:r>
            <a:r>
              <a:t>To meet our goals, we need to watch the clock and stick to the plan.</a:t>
            </a:r>
          </a:p>
          <a:p>
            <a:pPr lvl="1" marL="330200" marR="55562" indent="-330200" defTabSz="1244600">
              <a:spcBef>
                <a:spcPts val="2000"/>
              </a:spcBef>
              <a:buClr>
                <a:schemeClr val="accent1"/>
              </a:buClr>
              <a:buSzPct val="100000"/>
              <a:tabLst>
                <a:tab pos="368300" algn="l"/>
              </a:tabLst>
              <a:defRPr spc="-59" sz="3000">
                <a:solidFill>
                  <a:srgbClr val="FFFFFF"/>
                </a:solidFill>
                <a:uFill>
                  <a:solidFill>
                    <a:srgbClr val="424242"/>
                  </a:solidFill>
                </a:uFill>
                <a:latin typeface="Helvetica"/>
                <a:ea typeface="Helvetica"/>
                <a:cs typeface="Helvetica"/>
                <a:sym typeface="Helvetica"/>
              </a:defRPr>
            </a:pPr>
            <a:r>
              <a:rPr b="1"/>
              <a:t>Yes, and… </a:t>
            </a:r>
            <a:r>
              <a:t>It’s easy to play the devil’s advocate. Instead of dismissing the ideas that your teammates suggest, push yourself to build on them. </a:t>
            </a:r>
          </a:p>
        </p:txBody>
      </p:sp>
      <p:sp>
        <p:nvSpPr>
          <p:cNvPr id="139" name="30 min"/>
          <p:cNvSpPr txBox="1"/>
          <p:nvPr/>
        </p:nvSpPr>
        <p:spPr>
          <a:xfrm>
            <a:off x="5018293" y="12650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solidFill>
                  <a:srgbClr val="FFFFFF"/>
                </a:solidFill>
                <a:latin typeface="Helvetica"/>
                <a:ea typeface="Helvetica"/>
                <a:cs typeface="Helvetica"/>
                <a:sym typeface="Helvetica"/>
              </a:defRPr>
            </a:lvl1pPr>
          </a:lstStyle>
          <a:p>
            <a:pPr/>
            <a:r>
              <a:t>30 min</a:t>
            </a:r>
          </a:p>
        </p:txBody>
      </p:sp>
      <p:sp>
        <p:nvSpPr>
          <p:cNvPr id="140" name="Activity name"/>
          <p:cNvSpPr txBox="1"/>
          <p:nvPr/>
        </p:nvSpPr>
        <p:spPr>
          <a:xfrm>
            <a:off x="1251937" y="11825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solidFill>
                  <a:srgbClr val="FFFFFF"/>
                </a:solidFill>
                <a:latin typeface="Helvetica"/>
                <a:ea typeface="Helvetica"/>
                <a:cs typeface="Helvetica"/>
                <a:sym typeface="Helvetica"/>
              </a:defRPr>
            </a:lvl1pPr>
          </a:lstStyle>
          <a:p>
            <a:pPr/>
            <a:r>
              <a:t>Activity name</a:t>
            </a:r>
          </a:p>
        </p:txBody>
      </p:sp>
      <p:sp>
        <p:nvSpPr>
          <p:cNvPr id="141" name="Intro"/>
          <p:cNvSpPr txBox="1"/>
          <p:nvPr/>
        </p:nvSpPr>
        <p:spPr>
          <a:xfrm>
            <a:off x="6996983" y="1182520"/>
            <a:ext cx="933854"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solidFill>
                  <a:srgbClr val="FFFFFF"/>
                </a:solidFill>
                <a:latin typeface="Helvetica"/>
                <a:ea typeface="Helvetica"/>
                <a:cs typeface="Helvetica"/>
                <a:sym typeface="Helvetica"/>
              </a:defRPr>
            </a:lvl1pPr>
          </a:lstStyle>
          <a:p>
            <a:pPr/>
            <a:r>
              <a:t>Intro</a:t>
            </a:r>
          </a:p>
        </p:txBody>
      </p:sp>
      <p:sp>
        <p:nvSpPr>
          <p:cNvPr id="142" name="Identify"/>
          <p:cNvSpPr txBox="1"/>
          <p:nvPr/>
        </p:nvSpPr>
        <p:spPr>
          <a:xfrm>
            <a:off x="8417715" y="1182520"/>
            <a:ext cx="1308018"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Identify</a:t>
            </a:r>
          </a:p>
        </p:txBody>
      </p:sp>
      <p:sp>
        <p:nvSpPr>
          <p:cNvPr id="143" name="Prepare"/>
          <p:cNvSpPr txBox="1"/>
          <p:nvPr/>
        </p:nvSpPr>
        <p:spPr>
          <a:xfrm>
            <a:off x="10168925" y="1182520"/>
            <a:ext cx="1266559"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Prepare</a:t>
            </a:r>
          </a:p>
        </p:txBody>
      </p:sp>
      <p:sp>
        <p:nvSpPr>
          <p:cNvPr id="144" name="Test"/>
          <p:cNvSpPr txBox="1"/>
          <p:nvPr/>
        </p:nvSpPr>
        <p:spPr>
          <a:xfrm>
            <a:off x="11954693" y="1182520"/>
            <a:ext cx="729873"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Test</a:t>
            </a:r>
          </a:p>
        </p:txBody>
      </p:sp>
      <p:sp>
        <p:nvSpPr>
          <p:cNvPr id="145" name="Reflect"/>
          <p:cNvSpPr txBox="1"/>
          <p:nvPr/>
        </p:nvSpPr>
        <p:spPr>
          <a:xfrm>
            <a:off x="13203775" y="1182520"/>
            <a:ext cx="1129922"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Reflect</a:t>
            </a:r>
          </a:p>
        </p:txBody>
      </p:sp>
      <p:sp>
        <p:nvSpPr>
          <p:cNvPr id="146" name="Playback"/>
          <p:cNvSpPr txBox="1"/>
          <p:nvPr/>
        </p:nvSpPr>
        <p:spPr>
          <a:xfrm>
            <a:off x="14852905" y="1182520"/>
            <a:ext cx="1389716"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Playback</a:t>
            </a:r>
          </a:p>
        </p:txBody>
      </p:sp>
      <p:sp>
        <p:nvSpPr>
          <p:cNvPr id="147"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14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Instuctional Copy">
    <p:bg>
      <p:bgPr>
        <a:solidFill>
          <a:srgbClr val="171717"/>
        </a:solidFill>
      </p:bgPr>
    </p:bg>
    <p:spTree>
      <p:nvGrpSpPr>
        <p:cNvPr id="1" name=""/>
        <p:cNvGrpSpPr/>
        <p:nvPr/>
      </p:nvGrpSpPr>
      <p:grpSpPr>
        <a:xfrm>
          <a:off x="0" y="0"/>
          <a:ext cx="0" cy="0"/>
          <a:chOff x="0" y="0"/>
          <a:chExt cx="0" cy="0"/>
        </a:xfrm>
      </p:grpSpPr>
      <p:sp>
        <p:nvSpPr>
          <p:cNvPr id="155" name="Rectangle"/>
          <p:cNvSpPr/>
          <p:nvPr/>
        </p:nvSpPr>
        <p:spPr>
          <a:xfrm rot="17997048">
            <a:off x="-6267695" y="-4131248"/>
            <a:ext cx="22577850" cy="18466549"/>
          </a:xfrm>
          <a:prstGeom prst="rect">
            <a:avLst/>
          </a:prstGeom>
          <a:solidFill>
            <a:srgbClr val="252525"/>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156" name="30 min"/>
          <p:cNvSpPr txBox="1"/>
          <p:nvPr/>
        </p:nvSpPr>
        <p:spPr>
          <a:xfrm>
            <a:off x="5018293" y="12650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solidFill>
                  <a:srgbClr val="FFFFFF"/>
                </a:solidFill>
                <a:latin typeface="Helvetica"/>
                <a:ea typeface="Helvetica"/>
                <a:cs typeface="Helvetica"/>
                <a:sym typeface="Helvetica"/>
              </a:defRPr>
            </a:lvl1pPr>
          </a:lstStyle>
          <a:p>
            <a:pPr/>
            <a:r>
              <a:t>30 min</a:t>
            </a:r>
          </a:p>
        </p:txBody>
      </p:sp>
      <p:sp>
        <p:nvSpPr>
          <p:cNvPr id="157" name="Activity name"/>
          <p:cNvSpPr txBox="1"/>
          <p:nvPr/>
        </p:nvSpPr>
        <p:spPr>
          <a:xfrm>
            <a:off x="1251937" y="11825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solidFill>
                  <a:srgbClr val="FFFFFF"/>
                </a:solidFill>
                <a:latin typeface="Helvetica"/>
                <a:ea typeface="Helvetica"/>
                <a:cs typeface="Helvetica"/>
                <a:sym typeface="Helvetica"/>
              </a:defRPr>
            </a:lvl1pPr>
          </a:lstStyle>
          <a:p>
            <a:pPr/>
            <a:r>
              <a:t>Activity name</a:t>
            </a:r>
          </a:p>
        </p:txBody>
      </p:sp>
      <p:sp>
        <p:nvSpPr>
          <p:cNvPr id="158" name="Intro"/>
          <p:cNvSpPr txBox="1"/>
          <p:nvPr/>
        </p:nvSpPr>
        <p:spPr>
          <a:xfrm>
            <a:off x="6996983" y="1182520"/>
            <a:ext cx="933854"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solidFill>
                  <a:srgbClr val="FFFFFF"/>
                </a:solidFill>
                <a:latin typeface="Helvetica"/>
                <a:ea typeface="Helvetica"/>
                <a:cs typeface="Helvetica"/>
                <a:sym typeface="Helvetica"/>
              </a:defRPr>
            </a:lvl1pPr>
          </a:lstStyle>
          <a:p>
            <a:pPr/>
            <a:r>
              <a:t>Intro</a:t>
            </a:r>
          </a:p>
        </p:txBody>
      </p:sp>
      <p:sp>
        <p:nvSpPr>
          <p:cNvPr id="159" name="Identify"/>
          <p:cNvSpPr txBox="1"/>
          <p:nvPr/>
        </p:nvSpPr>
        <p:spPr>
          <a:xfrm>
            <a:off x="8417715" y="1182520"/>
            <a:ext cx="1308018"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Identify</a:t>
            </a:r>
          </a:p>
        </p:txBody>
      </p:sp>
      <p:sp>
        <p:nvSpPr>
          <p:cNvPr id="160" name="Prepare"/>
          <p:cNvSpPr txBox="1"/>
          <p:nvPr/>
        </p:nvSpPr>
        <p:spPr>
          <a:xfrm>
            <a:off x="10168925" y="1182520"/>
            <a:ext cx="1266559"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Prepare</a:t>
            </a:r>
          </a:p>
        </p:txBody>
      </p:sp>
      <p:sp>
        <p:nvSpPr>
          <p:cNvPr id="161" name="Test"/>
          <p:cNvSpPr txBox="1"/>
          <p:nvPr/>
        </p:nvSpPr>
        <p:spPr>
          <a:xfrm>
            <a:off x="11954693" y="1182520"/>
            <a:ext cx="729873"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Test</a:t>
            </a:r>
          </a:p>
        </p:txBody>
      </p:sp>
      <p:sp>
        <p:nvSpPr>
          <p:cNvPr id="162" name="Reflect"/>
          <p:cNvSpPr txBox="1"/>
          <p:nvPr/>
        </p:nvSpPr>
        <p:spPr>
          <a:xfrm>
            <a:off x="13203775" y="1182520"/>
            <a:ext cx="1129922"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Reflect</a:t>
            </a:r>
          </a:p>
        </p:txBody>
      </p:sp>
      <p:sp>
        <p:nvSpPr>
          <p:cNvPr id="163" name="Playback"/>
          <p:cNvSpPr txBox="1"/>
          <p:nvPr/>
        </p:nvSpPr>
        <p:spPr>
          <a:xfrm>
            <a:off x="14852905" y="1182520"/>
            <a:ext cx="1389716"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Playback</a:t>
            </a:r>
          </a:p>
        </p:txBody>
      </p:sp>
      <p:sp>
        <p:nvSpPr>
          <p:cNvPr id="164" name="When should you use this activity?"/>
          <p:cNvSpPr txBox="1"/>
          <p:nvPr/>
        </p:nvSpPr>
        <p:spPr>
          <a:xfrm>
            <a:off x="1273513" y="3473779"/>
            <a:ext cx="9949267" cy="7747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a:defRPr b="0" sz="5100">
                <a:solidFill>
                  <a:srgbClr val="FFFFFF"/>
                </a:solidFill>
                <a:latin typeface="Helvetica"/>
                <a:ea typeface="Helvetica"/>
                <a:cs typeface="Helvetica"/>
                <a:sym typeface="Helvetica"/>
              </a:defRPr>
            </a:lvl1pPr>
          </a:lstStyle>
          <a:p>
            <a:pPr/>
            <a:r>
              <a:t>When should you use this activity?</a:t>
            </a:r>
          </a:p>
        </p:txBody>
      </p:sp>
      <p:sp>
        <p:nvSpPr>
          <p:cNvPr id="165" name="Phase"/>
          <p:cNvSpPr txBox="1"/>
          <p:nvPr/>
        </p:nvSpPr>
        <p:spPr>
          <a:xfrm>
            <a:off x="1273513" y="2926878"/>
            <a:ext cx="4498951" cy="330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buClr>
                <a:srgbClr val="FFA0C2"/>
              </a:buClr>
              <a:defRPr cap="all" spc="219" sz="2200">
                <a:solidFill>
                  <a:schemeClr val="accent1"/>
                </a:solidFill>
                <a:latin typeface="Helvetica"/>
                <a:ea typeface="Helvetica"/>
                <a:cs typeface="Helvetica"/>
                <a:sym typeface="Helvetica"/>
              </a:defRPr>
            </a:lvl1pPr>
          </a:lstStyle>
          <a:p>
            <a:pPr/>
            <a:r>
              <a:t>Phase</a:t>
            </a:r>
          </a:p>
        </p:txBody>
      </p:sp>
      <p:sp>
        <p:nvSpPr>
          <p:cNvPr id="166" name="Use this method early and often to test your prototype or solution by seeing how users work through a series of tasks while speaking their thoughts out loud.There are no bad ideas."/>
          <p:cNvSpPr txBox="1"/>
          <p:nvPr/>
        </p:nvSpPr>
        <p:spPr>
          <a:xfrm>
            <a:off x="892283" y="4804586"/>
            <a:ext cx="21162549" cy="48768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1" marR="55562" indent="0" algn="l" defTabSz="1244600">
              <a:spcBef>
                <a:spcPts val="2000"/>
              </a:spcBef>
              <a:buClr>
                <a:srgbClr val="F7B92B"/>
              </a:buClr>
              <a:tabLst>
                <a:tab pos="368300" algn="l"/>
              </a:tabLst>
              <a:defRPr b="0" spc="-159" sz="8000">
                <a:solidFill>
                  <a:srgbClr val="FFFFFF"/>
                </a:solidFill>
                <a:uFill>
                  <a:solidFill>
                    <a:srgbClr val="424242"/>
                  </a:solidFill>
                </a:uFill>
                <a:latin typeface="Helvetica"/>
                <a:ea typeface="Helvetica"/>
                <a:cs typeface="Helvetica"/>
                <a:sym typeface="Helvetica"/>
              </a:defRPr>
            </a:pPr>
            <a:r>
              <a:t>Use this method early and often to test your prototype or solution by seeing how users work through a series of tasks while speaking their thoughts out loud.There are no bad ideas.</a:t>
            </a:r>
          </a:p>
        </p:txBody>
      </p:sp>
      <p:sp>
        <p:nvSpPr>
          <p:cNvPr id="167"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1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py Bullets copy">
    <p:bg>
      <p:bgPr>
        <a:solidFill>
          <a:srgbClr val="F3F3F3"/>
        </a:solidFill>
      </p:bgPr>
    </p:bg>
    <p:spTree>
      <p:nvGrpSpPr>
        <p:cNvPr id="1" name=""/>
        <p:cNvGrpSpPr/>
        <p:nvPr/>
      </p:nvGrpSpPr>
      <p:grpSpPr>
        <a:xfrm>
          <a:off x="0" y="0"/>
          <a:ext cx="0" cy="0"/>
          <a:chOff x="0" y="0"/>
          <a:chExt cx="0" cy="0"/>
        </a:xfrm>
      </p:grpSpPr>
      <p:sp>
        <p:nvSpPr>
          <p:cNvPr id="175" name="Rectangle"/>
          <p:cNvSpPr/>
          <p:nvPr/>
        </p:nvSpPr>
        <p:spPr>
          <a:xfrm rot="17997048">
            <a:off x="-6267695" y="-4131248"/>
            <a:ext cx="22577850" cy="18466549"/>
          </a:xfrm>
          <a:prstGeom prst="rect">
            <a:avLst/>
          </a:prstGeom>
          <a:solidFill>
            <a:srgbClr val="FFFFFF"/>
          </a:solidFill>
          <a:ln w="12700">
            <a:miter lim="400000"/>
          </a:ln>
        </p:spPr>
        <p:txBody>
          <a:bodyPr lIns="0" tIns="0" rIns="0" bIns="0" anchor="ctr"/>
          <a:lstStyle/>
          <a:p>
            <a:pPr>
              <a:defRPr b="0" sz="3200">
                <a:solidFill>
                  <a:srgbClr val="D5D5D5"/>
                </a:solidFill>
                <a:latin typeface="+mn-lt"/>
                <a:ea typeface="+mn-ea"/>
                <a:cs typeface="+mn-cs"/>
                <a:sym typeface="Helvetica Neue Medium"/>
              </a:defRPr>
            </a:pPr>
          </a:p>
        </p:txBody>
      </p:sp>
      <p:sp>
        <p:nvSpPr>
          <p:cNvPr id="176" name="We suggest 30 minutes for this activity.…"/>
          <p:cNvSpPr txBox="1"/>
          <p:nvPr>
            <p:ph type="body" sz="quarter" idx="21"/>
          </p:nvPr>
        </p:nvSpPr>
        <p:spPr>
          <a:xfrm>
            <a:off x="1273513" y="3473779"/>
            <a:ext cx="11580218" cy="2463801"/>
          </a:xfrm>
          <a:prstGeom prst="rect">
            <a:avLst/>
          </a:prstGeom>
        </p:spPr>
        <p:txBody>
          <a:bodyPr wrap="none" lIns="0" tIns="0" rIns="0" bIns="0" anchor="t">
            <a:spAutoFit/>
          </a:bodyPr>
          <a:lstStyle/>
          <a:p>
            <a:pPr marL="0" indent="0">
              <a:spcBef>
                <a:spcPts val="0"/>
              </a:spcBef>
              <a:buSzTx/>
              <a:buNone/>
              <a:defRPr sz="5100">
                <a:latin typeface="Helvetica"/>
                <a:ea typeface="Helvetica"/>
                <a:cs typeface="Helvetica"/>
                <a:sym typeface="Helvetica"/>
              </a:defRPr>
            </a:pPr>
            <a:r>
              <a:t>We suggest </a:t>
            </a:r>
            <a:r>
              <a:rPr b="1"/>
              <a:t>30 minutes</a:t>
            </a:r>
            <a:r>
              <a:t> for this activity. </a:t>
            </a:r>
          </a:p>
          <a:p>
            <a:pPr marL="0" indent="0">
              <a:spcBef>
                <a:spcPts val="0"/>
              </a:spcBef>
              <a:buSzTx/>
              <a:buNone/>
              <a:defRPr sz="5100">
                <a:latin typeface="Helvetica"/>
                <a:ea typeface="Helvetica"/>
                <a:cs typeface="Helvetica"/>
                <a:sym typeface="Helvetica"/>
              </a:defRPr>
            </a:pPr>
            <a:r>
              <a:t>How much time you spend is up to you!</a:t>
            </a:r>
          </a:p>
        </p:txBody>
      </p:sp>
      <p:sp>
        <p:nvSpPr>
          <p:cNvPr id="177" name="Introduction"/>
          <p:cNvSpPr txBox="1"/>
          <p:nvPr/>
        </p:nvSpPr>
        <p:spPr>
          <a:xfrm>
            <a:off x="1273513" y="2926878"/>
            <a:ext cx="4498951" cy="330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buClr>
                <a:srgbClr val="FFA0C2"/>
              </a:buClr>
              <a:defRPr cap="all" spc="219" sz="2200">
                <a:solidFill>
                  <a:schemeClr val="accent1"/>
                </a:solidFill>
                <a:latin typeface="Helvetica"/>
                <a:ea typeface="Helvetica"/>
                <a:cs typeface="Helvetica"/>
                <a:sym typeface="Helvetica"/>
              </a:defRPr>
            </a:lvl1pPr>
          </a:lstStyle>
          <a:p>
            <a:pPr/>
            <a:r>
              <a:t>Introduction</a:t>
            </a:r>
          </a:p>
        </p:txBody>
      </p:sp>
      <p:sp>
        <p:nvSpPr>
          <p:cNvPr id="178" name="Write before you talk. Write or sketch lots of your ideas on sticky notes before talking about them.  During discussions, capture the main points on sticky notes and post to the wall.…"/>
          <p:cNvSpPr txBox="1"/>
          <p:nvPr>
            <p:ph type="body" sz="quarter" idx="22"/>
          </p:nvPr>
        </p:nvSpPr>
        <p:spPr>
          <a:xfrm>
            <a:off x="1397603" y="5777437"/>
            <a:ext cx="8756337" cy="5080001"/>
          </a:xfrm>
          <a:prstGeom prst="rect">
            <a:avLst/>
          </a:prstGeom>
        </p:spPr>
        <p:txBody>
          <a:bodyPr lIns="0" tIns="0" rIns="0" bIns="0" anchor="t">
            <a:spAutoFit/>
          </a:bodyPr>
          <a:lstStyle/>
          <a:p>
            <a:pPr lvl="1" marL="330200" marR="55562" indent="-330200" defTabSz="1244600">
              <a:spcBef>
                <a:spcPts val="2000"/>
              </a:spcBef>
              <a:buClr>
                <a:schemeClr val="accent1"/>
              </a:buClr>
              <a:buSzPct val="100000"/>
              <a:tabLst>
                <a:tab pos="368300" algn="l"/>
              </a:tabLst>
              <a:defRPr spc="-59" sz="3000">
                <a:uFill>
                  <a:solidFill>
                    <a:srgbClr val="424242"/>
                  </a:solidFill>
                </a:uFill>
                <a:latin typeface="Helvetica"/>
                <a:ea typeface="Helvetica"/>
                <a:cs typeface="Helvetica"/>
                <a:sym typeface="Helvetica"/>
              </a:defRPr>
            </a:pPr>
            <a:r>
              <a:rPr b="1"/>
              <a:t>Write before you talk. </a:t>
            </a:r>
            <a:r>
              <a:t>Write or sketch lots of your ideas on sticky notes </a:t>
            </a:r>
            <a:r>
              <a:rPr i="1"/>
              <a:t>before</a:t>
            </a:r>
            <a:r>
              <a:t> talking about them. </a:t>
            </a:r>
            <a:br/>
            <a:r>
              <a:t>During discussions, capture the main points on sticky notes and post to the wall.</a:t>
            </a:r>
          </a:p>
          <a:p>
            <a:pPr lvl="1" marL="330200" marR="55562" indent="-330200" defTabSz="1244600">
              <a:spcBef>
                <a:spcPts val="2000"/>
              </a:spcBef>
              <a:buClr>
                <a:schemeClr val="accent1"/>
              </a:buClr>
              <a:buSzPct val="100000"/>
              <a:defRPr spc="-59" sz="3000">
                <a:uFill>
                  <a:solidFill>
                    <a:srgbClr val="424242"/>
                  </a:solidFill>
                </a:uFill>
                <a:latin typeface="Helvetica"/>
                <a:ea typeface="Helvetica"/>
                <a:cs typeface="Helvetica"/>
                <a:sym typeface="Helvetica"/>
              </a:defRPr>
            </a:pPr>
            <a:r>
              <a:rPr b="1"/>
              <a:t>There are no bad ideas. </a:t>
            </a:r>
            <a:r>
              <a:t>Start big—diverge to get everyone’s ideas out there. Remix to discuss, cluster, and seek patterns. Then converge to determine the strongest ideas.</a:t>
            </a:r>
          </a:p>
          <a:p>
            <a:pPr lvl="1" marL="330200" marR="55562" indent="-330200" defTabSz="1244600">
              <a:spcBef>
                <a:spcPts val="2000"/>
              </a:spcBef>
              <a:buClr>
                <a:schemeClr val="accent1"/>
              </a:buClr>
              <a:buSzPct val="100000"/>
              <a:defRPr spc="-59" sz="3000">
                <a:uFill>
                  <a:solidFill>
                    <a:srgbClr val="424242"/>
                  </a:solidFill>
                </a:uFill>
                <a:latin typeface="Helvetica"/>
                <a:ea typeface="Helvetica"/>
                <a:cs typeface="Helvetica"/>
                <a:sym typeface="Helvetica"/>
              </a:defRPr>
            </a:pPr>
            <a:r>
              <a:rPr b="1"/>
              <a:t>Stay focused on your users. </a:t>
            </a:r>
            <a:r>
              <a:t>Tell stories about users to keep them at the center of your attention. </a:t>
            </a:r>
          </a:p>
        </p:txBody>
      </p:sp>
      <p:sp>
        <p:nvSpPr>
          <p:cNvPr id="179" name="Everyone participates. Everyone has a Sharpie, everyone has a pad of sticky notes.…"/>
          <p:cNvSpPr txBox="1"/>
          <p:nvPr>
            <p:ph type="body" sz="quarter" idx="23"/>
          </p:nvPr>
        </p:nvSpPr>
        <p:spPr>
          <a:xfrm>
            <a:off x="11364639" y="5777437"/>
            <a:ext cx="9175405" cy="4876801"/>
          </a:xfrm>
          <a:prstGeom prst="rect">
            <a:avLst/>
          </a:prstGeom>
        </p:spPr>
        <p:txBody>
          <a:bodyPr lIns="0" tIns="0" rIns="0" bIns="0" anchor="t">
            <a:spAutoFit/>
          </a:bodyPr>
          <a:lstStyle/>
          <a:p>
            <a:pPr lvl="1" marL="330200" marR="55562" indent="-330200" defTabSz="1244600">
              <a:spcBef>
                <a:spcPts val="2000"/>
              </a:spcBef>
              <a:buClr>
                <a:schemeClr val="accent1"/>
              </a:buClr>
              <a:buSzPct val="100000"/>
              <a:tabLst>
                <a:tab pos="368300" algn="l"/>
              </a:tabLst>
              <a:defRPr spc="-59" sz="3000">
                <a:uFill>
                  <a:solidFill>
                    <a:srgbClr val="424242"/>
                  </a:solidFill>
                </a:uFill>
                <a:latin typeface="Helvetica"/>
                <a:ea typeface="Helvetica"/>
                <a:cs typeface="Helvetica"/>
                <a:sym typeface="Helvetica"/>
              </a:defRPr>
            </a:pPr>
            <a:r>
              <a:rPr b="1"/>
              <a:t>Everyone participates. </a:t>
            </a:r>
            <a:r>
              <a:t>Everyone has a Sharpie, everyone has a pad of sticky notes. </a:t>
            </a:r>
          </a:p>
          <a:p>
            <a:pPr lvl="1" marL="330200" marR="55562" indent="-330200" defTabSz="1244600">
              <a:spcBef>
                <a:spcPts val="2000"/>
              </a:spcBef>
              <a:buClr>
                <a:schemeClr val="accent1"/>
              </a:buClr>
              <a:buSzPct val="100000"/>
              <a:tabLst>
                <a:tab pos="368300" algn="l"/>
              </a:tabLst>
              <a:defRPr spc="-59" sz="3000">
                <a:uFill>
                  <a:solidFill>
                    <a:srgbClr val="424242"/>
                  </a:solidFill>
                </a:uFill>
                <a:latin typeface="Helvetica"/>
                <a:ea typeface="Helvetica"/>
                <a:cs typeface="Helvetica"/>
                <a:sym typeface="Helvetica"/>
              </a:defRPr>
            </a:pPr>
            <a:r>
              <a:rPr b="1"/>
              <a:t>Stay engaged. </a:t>
            </a:r>
            <a:r>
              <a:t>Avoid side conversations. Use a parking lot to capture issues that are off-topic. </a:t>
            </a:r>
          </a:p>
          <a:p>
            <a:pPr lvl="1" marL="330200" marR="55562" indent="-330200" defTabSz="1244600">
              <a:spcBef>
                <a:spcPts val="2000"/>
              </a:spcBef>
              <a:buClr>
                <a:schemeClr val="accent1"/>
              </a:buClr>
              <a:buSzPct val="100000"/>
              <a:tabLst>
                <a:tab pos="368300" algn="l"/>
              </a:tabLst>
              <a:defRPr spc="-59" sz="3000">
                <a:uFill>
                  <a:solidFill>
                    <a:srgbClr val="424242"/>
                  </a:solidFill>
                </a:uFill>
                <a:latin typeface="Helvetica"/>
                <a:ea typeface="Helvetica"/>
                <a:cs typeface="Helvetica"/>
                <a:sym typeface="Helvetica"/>
              </a:defRPr>
            </a:pPr>
            <a:r>
              <a:rPr b="1"/>
              <a:t>Start on time, stay on time. </a:t>
            </a:r>
            <a:r>
              <a:t>To meet our goals, we need to watch the clock and stick to the plan.</a:t>
            </a:r>
          </a:p>
          <a:p>
            <a:pPr lvl="1" marL="330200" marR="55562" indent="-330200" defTabSz="1244600">
              <a:spcBef>
                <a:spcPts val="2000"/>
              </a:spcBef>
              <a:buClr>
                <a:schemeClr val="accent1"/>
              </a:buClr>
              <a:buSzPct val="100000"/>
              <a:tabLst>
                <a:tab pos="368300" algn="l"/>
              </a:tabLst>
              <a:defRPr spc="-59" sz="3000">
                <a:uFill>
                  <a:solidFill>
                    <a:srgbClr val="424242"/>
                  </a:solidFill>
                </a:uFill>
                <a:latin typeface="Helvetica"/>
                <a:ea typeface="Helvetica"/>
                <a:cs typeface="Helvetica"/>
                <a:sym typeface="Helvetica"/>
              </a:defRPr>
            </a:pPr>
            <a:r>
              <a:rPr b="1"/>
              <a:t>Yes, and… </a:t>
            </a:r>
            <a:r>
              <a:t>It’s easy to play the devil’s advocate. Instead of dismissing the ideas that your teammates suggest, push yourself to build on them. </a:t>
            </a:r>
          </a:p>
        </p:txBody>
      </p:sp>
      <p:sp>
        <p:nvSpPr>
          <p:cNvPr id="180"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1"/>
                </a:solidFill>
              </a:rPr>
              <a:t> •</a:t>
            </a:r>
            <a:r>
              <a:rPr>
                <a:solidFill>
                  <a:schemeClr val="accent4">
                    <a:hueOff val="-461056"/>
                    <a:satOff val="4338"/>
                    <a:lumOff val="-10225"/>
                  </a:schemeClr>
                </a:solidFill>
              </a:rPr>
              <a:t> </a:t>
            </a:r>
            <a:r>
              <a:t>August 23, 2018</a:t>
            </a:r>
            <a:r>
              <a:rPr>
                <a:solidFill>
                  <a:schemeClr val="accent1"/>
                </a:solidFill>
              </a:rPr>
              <a:t> • </a:t>
            </a:r>
            <a:r>
              <a:t>© 2018 IBM Corporation</a:t>
            </a:r>
          </a:p>
        </p:txBody>
      </p:sp>
      <p:sp>
        <p:nvSpPr>
          <p:cNvPr id="181"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182" name="As-Is Scenario Map"/>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Scenario Map</a:t>
            </a:r>
          </a:p>
        </p:txBody>
      </p:sp>
      <p:sp>
        <p:nvSpPr>
          <p:cNvPr id="183" name="Intro"/>
          <p:cNvSpPr txBox="1"/>
          <p:nvPr/>
        </p:nvSpPr>
        <p:spPr>
          <a:xfrm>
            <a:off x="6996983" y="1195220"/>
            <a:ext cx="933854"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Intro</a:t>
            </a:r>
          </a:p>
        </p:txBody>
      </p:sp>
      <p:sp>
        <p:nvSpPr>
          <p:cNvPr id="184" name="Setup"/>
          <p:cNvSpPr txBox="1"/>
          <p:nvPr/>
        </p:nvSpPr>
        <p:spPr>
          <a:xfrm>
            <a:off x="8448009" y="1195220"/>
            <a:ext cx="1192709"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Setup</a:t>
            </a:r>
          </a:p>
        </p:txBody>
      </p:sp>
      <p:sp>
        <p:nvSpPr>
          <p:cNvPr id="185" name="Brainstorm"/>
          <p:cNvSpPr txBox="1"/>
          <p:nvPr/>
        </p:nvSpPr>
        <p:spPr>
          <a:xfrm>
            <a:off x="10159927" y="1195220"/>
            <a:ext cx="1847139"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Brainstorm</a:t>
            </a:r>
          </a:p>
        </p:txBody>
      </p:sp>
      <p:sp>
        <p:nvSpPr>
          <p:cNvPr id="186" name="Cluster"/>
          <p:cNvSpPr txBox="1"/>
          <p:nvPr/>
        </p:nvSpPr>
        <p:spPr>
          <a:xfrm>
            <a:off x="12526274" y="1195220"/>
            <a:ext cx="1192708"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Cluster</a:t>
            </a:r>
          </a:p>
        </p:txBody>
      </p:sp>
      <p:sp>
        <p:nvSpPr>
          <p:cNvPr id="187" name="Identify"/>
          <p:cNvSpPr txBox="1"/>
          <p:nvPr/>
        </p:nvSpPr>
        <p:spPr>
          <a:xfrm>
            <a:off x="14238191" y="1195220"/>
            <a:ext cx="1304711"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Identify</a:t>
            </a:r>
          </a:p>
        </p:txBody>
      </p:sp>
      <p:sp>
        <p:nvSpPr>
          <p:cNvPr id="188" name="Playback"/>
          <p:cNvSpPr txBox="1"/>
          <p:nvPr/>
        </p:nvSpPr>
        <p:spPr>
          <a:xfrm>
            <a:off x="16065870" y="1195220"/>
            <a:ext cx="1537842"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Playback</a:t>
            </a:r>
          </a:p>
        </p:txBody>
      </p:sp>
      <p:sp>
        <p:nvSpPr>
          <p:cNvPr id="1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py Bullets copy 1">
    <p:bg>
      <p:bgPr>
        <a:solidFill>
          <a:srgbClr val="F3F3F3"/>
        </a:solidFill>
      </p:bgPr>
    </p:bg>
    <p:spTree>
      <p:nvGrpSpPr>
        <p:cNvPr id="1" name=""/>
        <p:cNvGrpSpPr/>
        <p:nvPr/>
      </p:nvGrpSpPr>
      <p:grpSpPr>
        <a:xfrm>
          <a:off x="0" y="0"/>
          <a:ext cx="0" cy="0"/>
          <a:chOff x="0" y="0"/>
          <a:chExt cx="0" cy="0"/>
        </a:xfrm>
      </p:grpSpPr>
      <p:sp>
        <p:nvSpPr>
          <p:cNvPr id="196" name="Rectangle"/>
          <p:cNvSpPr/>
          <p:nvPr/>
        </p:nvSpPr>
        <p:spPr>
          <a:xfrm rot="17997048">
            <a:off x="-6267695" y="-4131248"/>
            <a:ext cx="22577850" cy="18466549"/>
          </a:xfrm>
          <a:prstGeom prst="rect">
            <a:avLst/>
          </a:prstGeom>
          <a:solidFill>
            <a:srgbClr val="FFFFFF"/>
          </a:solidFill>
          <a:ln w="12700">
            <a:miter lim="400000"/>
          </a:ln>
        </p:spPr>
        <p:txBody>
          <a:bodyPr lIns="0" tIns="0" rIns="0" bIns="0" anchor="ctr"/>
          <a:lstStyle/>
          <a:p>
            <a:pPr>
              <a:defRPr b="0" sz="3200">
                <a:solidFill>
                  <a:srgbClr val="D5D5D5"/>
                </a:solidFill>
                <a:latin typeface="+mn-lt"/>
                <a:ea typeface="+mn-ea"/>
                <a:cs typeface="+mn-cs"/>
                <a:sym typeface="Helvetica Neue Medium"/>
              </a:defRPr>
            </a:pPr>
          </a:p>
        </p:txBody>
      </p:sp>
      <p:sp>
        <p:nvSpPr>
          <p:cNvPr id="197"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198" name="As-Is Scenario Map"/>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Scenario Map</a:t>
            </a:r>
          </a:p>
        </p:txBody>
      </p:sp>
      <p:sp>
        <p:nvSpPr>
          <p:cNvPr id="199" name="Intro"/>
          <p:cNvSpPr txBox="1"/>
          <p:nvPr/>
        </p:nvSpPr>
        <p:spPr>
          <a:xfrm>
            <a:off x="6996983" y="1195220"/>
            <a:ext cx="933854"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Intro</a:t>
            </a:r>
          </a:p>
        </p:txBody>
      </p:sp>
      <p:sp>
        <p:nvSpPr>
          <p:cNvPr id="200" name="Introduction"/>
          <p:cNvSpPr txBox="1"/>
          <p:nvPr>
            <p:ph type="body" sz="quarter" idx="21"/>
          </p:nvPr>
        </p:nvSpPr>
        <p:spPr>
          <a:xfrm>
            <a:off x="1273513" y="2926878"/>
            <a:ext cx="4498951" cy="330201"/>
          </a:xfrm>
          <a:prstGeom prst="rect">
            <a:avLst/>
          </a:prstGeom>
        </p:spPr>
        <p:txBody>
          <a:bodyPr lIns="0" tIns="0" rIns="0" bIns="0" anchor="t">
            <a:sp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Introduction</a:t>
            </a:r>
          </a:p>
        </p:txBody>
      </p:sp>
      <p:sp>
        <p:nvSpPr>
          <p:cNvPr id="201" name="When should you use this activity?"/>
          <p:cNvSpPr txBox="1"/>
          <p:nvPr>
            <p:ph type="body" sz="quarter" idx="22"/>
          </p:nvPr>
        </p:nvSpPr>
        <p:spPr>
          <a:xfrm>
            <a:off x="1273513" y="3473779"/>
            <a:ext cx="9949267" cy="774701"/>
          </a:xfrm>
          <a:prstGeom prst="rect">
            <a:avLst/>
          </a:prstGeom>
        </p:spPr>
        <p:txBody>
          <a:bodyPr wrap="none" lIns="0" tIns="0" rIns="0" bIns="0" anchor="t">
            <a:spAutoFit/>
          </a:bodyPr>
          <a:lstStyle>
            <a:lvl1pPr marL="0" indent="0">
              <a:spcBef>
                <a:spcPts val="0"/>
              </a:spcBef>
              <a:buSzTx/>
              <a:buNone/>
              <a:defRPr sz="5100">
                <a:latin typeface="Helvetica"/>
                <a:ea typeface="Helvetica"/>
                <a:cs typeface="Helvetica"/>
                <a:sym typeface="Helvetica"/>
              </a:defRPr>
            </a:lvl1pPr>
          </a:lstStyle>
          <a:p>
            <a:pPr/>
            <a:r>
              <a:t>When should you use this activity?</a:t>
            </a:r>
          </a:p>
        </p:txBody>
      </p:sp>
      <p:sp>
        <p:nvSpPr>
          <p:cNvPr id="202" name="Use this method early and often to test your prototype or solution by seeing how users work through a series of tasks while speaking their thoughts out loud.There are no bad ideas."/>
          <p:cNvSpPr txBox="1"/>
          <p:nvPr>
            <p:ph type="body" sz="half" idx="23"/>
          </p:nvPr>
        </p:nvSpPr>
        <p:spPr>
          <a:xfrm>
            <a:off x="892283" y="4804586"/>
            <a:ext cx="21162549" cy="4876801"/>
          </a:xfrm>
          <a:prstGeom prst="rect">
            <a:avLst/>
          </a:prstGeom>
        </p:spPr>
        <p:txBody>
          <a:bodyPr lIns="0" tIns="0" rIns="0" bIns="0" anchor="t">
            <a:spAutoFit/>
          </a:bodyPr>
          <a:lstStyle/>
          <a:p>
            <a:pPr lvl="1" marL="0" marR="55562" indent="0" defTabSz="1244600">
              <a:spcBef>
                <a:spcPts val="2000"/>
              </a:spcBef>
              <a:buClr>
                <a:srgbClr val="F7B92B"/>
              </a:buClr>
              <a:buSzTx/>
              <a:buNone/>
              <a:tabLst>
                <a:tab pos="368300" algn="l"/>
              </a:tabLst>
              <a:defRPr spc="-159" sz="8000">
                <a:uFill>
                  <a:solidFill>
                    <a:srgbClr val="424242"/>
                  </a:solidFill>
                </a:uFill>
                <a:latin typeface="Helvetica"/>
                <a:ea typeface="Helvetica"/>
                <a:cs typeface="Helvetica"/>
                <a:sym typeface="Helvetica"/>
              </a:defRPr>
            </a:pPr>
            <a:r>
              <a:t>Use this method early and often to test your prototype or solution by seeing how users work through a series of tasks while speaking their thoughts out loud.There are no bad ideas.</a:t>
            </a:r>
          </a:p>
        </p:txBody>
      </p:sp>
      <p:sp>
        <p:nvSpPr>
          <p:cNvPr id="203"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1"/>
                </a:solidFill>
              </a:rPr>
              <a:t> •</a:t>
            </a:r>
            <a:r>
              <a:rPr>
                <a:solidFill>
                  <a:schemeClr val="accent4">
                    <a:hueOff val="-461056"/>
                    <a:satOff val="4338"/>
                    <a:lumOff val="-10225"/>
                  </a:schemeClr>
                </a:solidFill>
              </a:rPr>
              <a:t> </a:t>
            </a:r>
            <a:r>
              <a:t>August 23, 2018</a:t>
            </a:r>
            <a:r>
              <a:rPr>
                <a:solidFill>
                  <a:schemeClr val="accent1"/>
                </a:solidFill>
              </a:rPr>
              <a:t> • </a:t>
            </a:r>
            <a:r>
              <a:t>© 2018 IBM Corporation</a:t>
            </a:r>
          </a:p>
        </p:txBody>
      </p:sp>
      <p:sp>
        <p:nvSpPr>
          <p:cNvPr id="204" name="Setup"/>
          <p:cNvSpPr txBox="1"/>
          <p:nvPr/>
        </p:nvSpPr>
        <p:spPr>
          <a:xfrm>
            <a:off x="8448009" y="1195220"/>
            <a:ext cx="1192709"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Setup</a:t>
            </a:r>
          </a:p>
        </p:txBody>
      </p:sp>
      <p:sp>
        <p:nvSpPr>
          <p:cNvPr id="205" name="Brainstorm"/>
          <p:cNvSpPr txBox="1"/>
          <p:nvPr/>
        </p:nvSpPr>
        <p:spPr>
          <a:xfrm>
            <a:off x="10159927" y="1195220"/>
            <a:ext cx="1847139"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Brainstorm</a:t>
            </a:r>
          </a:p>
        </p:txBody>
      </p:sp>
      <p:sp>
        <p:nvSpPr>
          <p:cNvPr id="206" name="Cluster"/>
          <p:cNvSpPr txBox="1"/>
          <p:nvPr/>
        </p:nvSpPr>
        <p:spPr>
          <a:xfrm>
            <a:off x="12526274" y="1195220"/>
            <a:ext cx="1192708"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Cluster</a:t>
            </a:r>
          </a:p>
        </p:txBody>
      </p:sp>
      <p:sp>
        <p:nvSpPr>
          <p:cNvPr id="207" name="Identify"/>
          <p:cNvSpPr txBox="1"/>
          <p:nvPr/>
        </p:nvSpPr>
        <p:spPr>
          <a:xfrm>
            <a:off x="14238191" y="1195220"/>
            <a:ext cx="1304711"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Identify</a:t>
            </a:r>
          </a:p>
        </p:txBody>
      </p:sp>
      <p:sp>
        <p:nvSpPr>
          <p:cNvPr id="208" name="Playback"/>
          <p:cNvSpPr txBox="1"/>
          <p:nvPr/>
        </p:nvSpPr>
        <p:spPr>
          <a:xfrm>
            <a:off x="16065870" y="1195220"/>
            <a:ext cx="1537842"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252525"/>
                </a:solidFill>
                <a:latin typeface="Helvetica"/>
                <a:ea typeface="Helvetica"/>
                <a:cs typeface="Helvetica"/>
                <a:sym typeface="Helvetica"/>
              </a:defRPr>
            </a:lvl1pPr>
          </a:lstStyle>
          <a:p>
            <a:pPr/>
            <a:r>
              <a:t>Playback</a:t>
            </a:r>
          </a:p>
        </p:txBody>
      </p:sp>
      <p:sp>
        <p:nvSpPr>
          <p:cNvPr id="20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Example +  Instruction">
    <p:bg>
      <p:bgPr>
        <a:solidFill>
          <a:srgbClr val="FFFFFF"/>
        </a:solidFill>
      </p:bgPr>
    </p:bg>
    <p:spTree>
      <p:nvGrpSpPr>
        <p:cNvPr id="1" name=""/>
        <p:cNvGrpSpPr/>
        <p:nvPr/>
      </p:nvGrpSpPr>
      <p:grpSpPr>
        <a:xfrm>
          <a:off x="0" y="0"/>
          <a:ext cx="0" cy="0"/>
          <a:chOff x="0" y="0"/>
          <a:chExt cx="0" cy="0"/>
        </a:xfrm>
      </p:grpSpPr>
      <p:pic>
        <p:nvPicPr>
          <p:cNvPr id="216" name="Image" descr="Image"/>
          <p:cNvPicPr>
            <a:picLocks noChangeAspect="1"/>
          </p:cNvPicPr>
          <p:nvPr/>
        </p:nvPicPr>
        <p:blipFill>
          <a:blip r:embed="rId2">
            <a:extLst/>
          </a:blip>
          <a:srcRect l="0" t="2125" r="0" b="0"/>
          <a:stretch>
            <a:fillRect/>
          </a:stretch>
        </p:blipFill>
        <p:spPr>
          <a:xfrm>
            <a:off x="11947019" y="-97812"/>
            <a:ext cx="12538987" cy="14220392"/>
          </a:xfrm>
          <a:prstGeom prst="rect">
            <a:avLst/>
          </a:prstGeom>
          <a:ln w="12700">
            <a:miter lim="400000"/>
          </a:ln>
        </p:spPr>
      </p:pic>
      <p:sp>
        <p:nvSpPr>
          <p:cNvPr id="217" name="Circle"/>
          <p:cNvSpPr/>
          <p:nvPr/>
        </p:nvSpPr>
        <p:spPr>
          <a:xfrm>
            <a:off x="9913189" y="-6140864"/>
            <a:ext cx="1847138" cy="1847138"/>
          </a:xfrm>
          <a:prstGeom prst="ellipse">
            <a:avLst/>
          </a:prstGeom>
          <a:solidFill>
            <a:srgbClr val="FDDE07"/>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18" name="Square"/>
          <p:cNvSpPr/>
          <p:nvPr/>
        </p:nvSpPr>
        <p:spPr>
          <a:xfrm>
            <a:off x="12171318" y="-6140864"/>
            <a:ext cx="1847138" cy="1847138"/>
          </a:xfrm>
          <a:prstGeom prst="rect">
            <a:avLst/>
          </a:prstGeom>
          <a:solidFill>
            <a:srgbClr val="1A9DEC"/>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19" name="Triangle"/>
          <p:cNvSpPr/>
          <p:nvPr/>
        </p:nvSpPr>
        <p:spPr>
          <a:xfrm>
            <a:off x="14466186" y="-6055899"/>
            <a:ext cx="1847139" cy="1677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C5143"/>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20" name="Rectangle"/>
          <p:cNvSpPr/>
          <p:nvPr/>
        </p:nvSpPr>
        <p:spPr>
          <a:xfrm>
            <a:off x="-25400" y="-25400"/>
            <a:ext cx="12192003" cy="13766800"/>
          </a:xfrm>
          <a:prstGeom prst="rect">
            <a:avLst/>
          </a:prstGeom>
          <a:solidFill>
            <a:srgbClr val="FFFFFF"/>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21" name="Enter a Phase"/>
          <p:cNvSpPr txBox="1"/>
          <p:nvPr>
            <p:ph type="body" sz="quarter" idx="21"/>
          </p:nvPr>
        </p:nvSpPr>
        <p:spPr>
          <a:xfrm>
            <a:off x="1273513" y="2926878"/>
            <a:ext cx="4498951" cy="368301"/>
          </a:xfrm>
          <a:prstGeom prst="rect">
            <a:avLst/>
          </a:prstGeom>
        </p:spPr>
        <p:txBody>
          <a:bodyPr lIns="0" tIns="0" rIns="0" bIns="0" anchor="t">
            <a:noAutofit/>
          </a:bodyPr>
          <a:lstStyle>
            <a:lvl1pPr marL="0" indent="0">
              <a:spcBef>
                <a:spcPts val="0"/>
              </a:spcBef>
              <a:buClr>
                <a:srgbClr val="FFA0C2"/>
              </a:buClr>
              <a:buSzTx/>
              <a:buNone/>
              <a:defRPr b="1" cap="all" spc="219" sz="2200">
                <a:solidFill>
                  <a:schemeClr val="accent4">
                    <a:hueOff val="-461056"/>
                    <a:satOff val="4338"/>
                    <a:lumOff val="-10225"/>
                  </a:schemeClr>
                </a:solidFill>
                <a:latin typeface="Helvetica"/>
                <a:ea typeface="Helvetica"/>
                <a:cs typeface="Helvetica"/>
                <a:sym typeface="Helvetica"/>
              </a:defRPr>
            </a:lvl1pPr>
          </a:lstStyle>
          <a:p>
            <a:pPr/>
            <a:r>
              <a:t>Enter a Phase</a:t>
            </a:r>
          </a:p>
        </p:txBody>
      </p:sp>
      <p:sp>
        <p:nvSpPr>
          <p:cNvPr id="222" name="Image"/>
          <p:cNvSpPr/>
          <p:nvPr>
            <p:ph type="pic" sz="half" idx="22"/>
          </p:nvPr>
        </p:nvSpPr>
        <p:spPr>
          <a:xfrm>
            <a:off x="13147791" y="2072431"/>
            <a:ext cx="10289729" cy="9263539"/>
          </a:xfrm>
          <a:prstGeom prst="rect">
            <a:avLst/>
          </a:prstGeom>
          <a:effectLst>
            <a:outerShdw sx="100000" sy="100000" kx="0" ky="0" algn="b" rotWithShape="0" blurRad="317500" dist="25400" dir="5400000">
              <a:srgbClr val="000000">
                <a:alpha val="11250"/>
              </a:srgbClr>
            </a:outerShdw>
          </a:effectLst>
        </p:spPr>
        <p:txBody>
          <a:bodyPr lIns="91439" tIns="45719" rIns="91439" bIns="45719" anchor="t">
            <a:noAutofit/>
          </a:bodyPr>
          <a:lstStyle/>
          <a:p>
            <a:pPr/>
          </a:p>
        </p:txBody>
      </p:sp>
      <p:sp>
        <p:nvSpPr>
          <p:cNvPr id="223" name="Example goal: Assign the new employee a work station."/>
          <p:cNvSpPr txBox="1"/>
          <p:nvPr>
            <p:ph type="body" sz="quarter" idx="23"/>
          </p:nvPr>
        </p:nvSpPr>
        <p:spPr>
          <a:xfrm>
            <a:off x="1421117" y="7174205"/>
            <a:ext cx="5669567" cy="914401"/>
          </a:xfrm>
          <a:prstGeom prst="rect">
            <a:avLst/>
          </a:prstGeom>
        </p:spPr>
        <p:txBody>
          <a:bodyPr lIns="0" tIns="0" rIns="0" bIns="0" anchor="t">
            <a:spAutoFit/>
          </a:bodyPr>
          <a:lstStyle/>
          <a:p>
            <a:pPr marL="330200" indent="-330200">
              <a:spcBef>
                <a:spcPts val="3000"/>
              </a:spcBef>
              <a:buClr>
                <a:schemeClr val="accent1"/>
              </a:buClr>
              <a:buSzPct val="80000"/>
              <a:defRPr sz="3000">
                <a:latin typeface="Helvetica"/>
                <a:ea typeface="Helvetica"/>
                <a:cs typeface="Helvetica"/>
                <a:sym typeface="Helvetica"/>
              </a:defRPr>
            </a:pPr>
            <a:r>
              <a:rPr b="1"/>
              <a:t>Example goal: </a:t>
            </a:r>
            <a:r>
              <a:t>Assign the new employee a work station.</a:t>
            </a:r>
          </a:p>
        </p:txBody>
      </p:sp>
      <p:sp>
        <p:nvSpPr>
          <p:cNvPr id="224" name="Choose a high level goal for your user to complete during the test."/>
          <p:cNvSpPr txBox="1"/>
          <p:nvPr>
            <p:ph type="body" sz="quarter" idx="24"/>
          </p:nvPr>
        </p:nvSpPr>
        <p:spPr>
          <a:xfrm>
            <a:off x="1273513" y="3473779"/>
            <a:ext cx="8540982" cy="2743201"/>
          </a:xfrm>
          <a:prstGeom prst="rect">
            <a:avLst/>
          </a:prstGeom>
        </p:spPr>
        <p:txBody>
          <a:bodyPr lIns="0" tIns="0" rIns="0" bIns="0" anchor="t">
            <a:spAutoFit/>
          </a:bodyPr>
          <a:lstStyle>
            <a:lvl1pPr marL="0" indent="0">
              <a:spcBef>
                <a:spcPts val="0"/>
              </a:spcBef>
              <a:buSzTx/>
              <a:buNone/>
              <a:defRPr sz="6000">
                <a:latin typeface="Helvetica"/>
                <a:ea typeface="Helvetica"/>
                <a:cs typeface="Helvetica"/>
                <a:sym typeface="Helvetica"/>
              </a:defRPr>
            </a:lvl1pPr>
          </a:lstStyle>
          <a:p>
            <a:pPr/>
            <a:r>
              <a:t>Choose a high level goal for your user to complete during the test.</a:t>
            </a:r>
          </a:p>
        </p:txBody>
      </p:sp>
      <p:sp>
        <p:nvSpPr>
          <p:cNvPr id="225"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226"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 </a:t>
            </a:r>
            <a:r>
              <a:t>August 23, 2018</a:t>
            </a:r>
            <a:r>
              <a:rPr>
                <a:solidFill>
                  <a:schemeClr val="accent4">
                    <a:hueOff val="-461056"/>
                    <a:satOff val="4338"/>
                    <a:lumOff val="-10225"/>
                  </a:schemeClr>
                </a:solidFill>
              </a:rPr>
              <a:t> • </a:t>
            </a:r>
            <a:r>
              <a:t>© 2018 IBM Corporation</a:t>
            </a:r>
          </a:p>
        </p:txBody>
      </p:sp>
      <p:sp>
        <p:nvSpPr>
          <p:cNvPr id="227"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228" name="Stakeholder Map"/>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Stakeholder Map</a:t>
            </a:r>
          </a:p>
        </p:txBody>
      </p:sp>
      <p:sp>
        <p:nvSpPr>
          <p:cNvPr id="22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Example +  Instruction copy 2">
    <p:bg>
      <p:bgPr>
        <a:solidFill>
          <a:srgbClr val="FFFFFF"/>
        </a:solidFill>
      </p:bgPr>
    </p:bg>
    <p:spTree>
      <p:nvGrpSpPr>
        <p:cNvPr id="1" name=""/>
        <p:cNvGrpSpPr/>
        <p:nvPr/>
      </p:nvGrpSpPr>
      <p:grpSpPr>
        <a:xfrm>
          <a:off x="0" y="0"/>
          <a:ext cx="0" cy="0"/>
          <a:chOff x="0" y="0"/>
          <a:chExt cx="0" cy="0"/>
        </a:xfrm>
      </p:grpSpPr>
      <p:pic>
        <p:nvPicPr>
          <p:cNvPr id="236" name="Activity_red.jpg" descr="Activity_red.jpg"/>
          <p:cNvPicPr>
            <a:picLocks noChangeAspect="1"/>
          </p:cNvPicPr>
          <p:nvPr/>
        </p:nvPicPr>
        <p:blipFill>
          <a:blip r:embed="rId2">
            <a:extLst/>
          </a:blip>
          <a:srcRect l="67172" t="5189" r="95" b="35814"/>
          <a:stretch>
            <a:fillRect/>
          </a:stretch>
        </p:blipFill>
        <p:spPr>
          <a:xfrm>
            <a:off x="12148275" y="-835"/>
            <a:ext cx="12288687" cy="13845698"/>
          </a:xfrm>
          <a:prstGeom prst="rect">
            <a:avLst/>
          </a:prstGeom>
          <a:ln w="12700">
            <a:miter lim="400000"/>
          </a:ln>
        </p:spPr>
      </p:pic>
      <p:sp>
        <p:nvSpPr>
          <p:cNvPr id="237" name="Circle"/>
          <p:cNvSpPr/>
          <p:nvPr/>
        </p:nvSpPr>
        <p:spPr>
          <a:xfrm>
            <a:off x="9913189" y="-6140864"/>
            <a:ext cx="1847138" cy="1847138"/>
          </a:xfrm>
          <a:prstGeom prst="ellipse">
            <a:avLst/>
          </a:prstGeom>
          <a:solidFill>
            <a:srgbClr val="FDDE07"/>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38" name="Square"/>
          <p:cNvSpPr/>
          <p:nvPr/>
        </p:nvSpPr>
        <p:spPr>
          <a:xfrm>
            <a:off x="12171318" y="-6140864"/>
            <a:ext cx="1847138" cy="1847138"/>
          </a:xfrm>
          <a:prstGeom prst="rect">
            <a:avLst/>
          </a:prstGeom>
          <a:solidFill>
            <a:srgbClr val="1A9DEC"/>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39" name="Triangle"/>
          <p:cNvSpPr/>
          <p:nvPr/>
        </p:nvSpPr>
        <p:spPr>
          <a:xfrm>
            <a:off x="14466186" y="-6055899"/>
            <a:ext cx="1847139" cy="1677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C5143"/>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40" name="Rectangle"/>
          <p:cNvSpPr/>
          <p:nvPr>
            <p:ph type="body" idx="21"/>
          </p:nvPr>
        </p:nvSpPr>
        <p:spPr>
          <a:xfrm>
            <a:off x="-25400" y="-25400"/>
            <a:ext cx="12192003" cy="13766800"/>
          </a:xfrm>
          <a:prstGeom prst="rect">
            <a:avLst/>
          </a:prstGeom>
          <a:solidFill>
            <a:srgbClr val="FFFFFF"/>
          </a:solidFill>
        </p:spPr>
        <p:txBody>
          <a:bodyPr lIns="0" tIns="0" rIns="0" bIns="0">
            <a:noAutofit/>
          </a:bodyPr>
          <a:lstStyle/>
          <a:p>
            <a:pPr marL="0" indent="0" algn="ctr">
              <a:spcBef>
                <a:spcPts val="0"/>
              </a:spcBef>
              <a:buSzTx/>
              <a:buNone/>
              <a:defRPr sz="3200">
                <a:solidFill>
                  <a:srgbClr val="FFFFFF"/>
                </a:solidFill>
                <a:latin typeface="+mn-lt"/>
                <a:ea typeface="+mn-ea"/>
                <a:cs typeface="+mn-cs"/>
                <a:sym typeface="Helvetica Neue Medium"/>
              </a:defRPr>
            </a:pPr>
          </a:p>
        </p:txBody>
      </p:sp>
      <p:sp>
        <p:nvSpPr>
          <p:cNvPr id="241" name="Enter a Phase"/>
          <p:cNvSpPr txBox="1"/>
          <p:nvPr>
            <p:ph type="body" sz="quarter" idx="22"/>
          </p:nvPr>
        </p:nvSpPr>
        <p:spPr>
          <a:xfrm>
            <a:off x="1273513" y="2926878"/>
            <a:ext cx="4498951" cy="368301"/>
          </a:xfrm>
          <a:prstGeom prst="rect">
            <a:avLst/>
          </a:prstGeom>
        </p:spPr>
        <p:txBody>
          <a:bodyPr lIns="0" tIns="0" rIns="0" bIns="0" anchor="t">
            <a:noAutofit/>
          </a:bodyPr>
          <a:lstStyle>
            <a:lvl1pPr marL="0" indent="0">
              <a:spcBef>
                <a:spcPts val="0"/>
              </a:spcBef>
              <a:buClr>
                <a:srgbClr val="FFA0C2"/>
              </a:buClr>
              <a:buSzTx/>
              <a:buNone/>
              <a:defRPr b="1" cap="all" spc="219" sz="2200">
                <a:solidFill>
                  <a:schemeClr val="accent5">
                    <a:hueOff val="-82419"/>
                    <a:satOff val="-9513"/>
                    <a:lumOff val="-16343"/>
                  </a:schemeClr>
                </a:solidFill>
                <a:latin typeface="Helvetica"/>
                <a:ea typeface="Helvetica"/>
                <a:cs typeface="Helvetica"/>
                <a:sym typeface="Helvetica"/>
              </a:defRPr>
            </a:lvl1pPr>
          </a:lstStyle>
          <a:p>
            <a:pPr/>
            <a:r>
              <a:t>Enter a Phase</a:t>
            </a:r>
          </a:p>
        </p:txBody>
      </p:sp>
      <p:sp>
        <p:nvSpPr>
          <p:cNvPr id="242" name="Image"/>
          <p:cNvSpPr/>
          <p:nvPr>
            <p:ph type="pic" sz="half" idx="23"/>
          </p:nvPr>
        </p:nvSpPr>
        <p:spPr>
          <a:xfrm>
            <a:off x="13147791" y="2072431"/>
            <a:ext cx="10289729" cy="9263539"/>
          </a:xfrm>
          <a:prstGeom prst="rect">
            <a:avLst/>
          </a:prstGeom>
          <a:effectLst>
            <a:outerShdw sx="100000" sy="100000" kx="0" ky="0" algn="b" rotWithShape="0" blurRad="317500" dist="25400" dir="5400000">
              <a:srgbClr val="000000">
                <a:alpha val="11250"/>
              </a:srgbClr>
            </a:outerShdw>
          </a:effectLst>
        </p:spPr>
        <p:txBody>
          <a:bodyPr lIns="91439" tIns="45719" rIns="91439" bIns="45719" anchor="t">
            <a:noAutofit/>
          </a:bodyPr>
          <a:lstStyle/>
          <a:p>
            <a:pPr/>
          </a:p>
        </p:txBody>
      </p:sp>
      <p:sp>
        <p:nvSpPr>
          <p:cNvPr id="243" name="Example goal: Assign the new employee a work station."/>
          <p:cNvSpPr txBox="1"/>
          <p:nvPr/>
        </p:nvSpPr>
        <p:spPr>
          <a:xfrm>
            <a:off x="1421117" y="7174205"/>
            <a:ext cx="5669567" cy="914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330200" indent="-330200" algn="l">
              <a:spcBef>
                <a:spcPts val="3000"/>
              </a:spcBef>
              <a:buClr>
                <a:schemeClr val="accent1"/>
              </a:buClr>
              <a:buSzPct val="80000"/>
              <a:buChar char="•"/>
              <a:defRPr b="0">
                <a:latin typeface="Helvetica"/>
                <a:ea typeface="Helvetica"/>
                <a:cs typeface="Helvetica"/>
                <a:sym typeface="Helvetica"/>
              </a:defRPr>
            </a:pPr>
            <a:r>
              <a:rPr b="1"/>
              <a:t>Example goal: </a:t>
            </a:r>
            <a:r>
              <a:t>Assign the new employee a work station.</a:t>
            </a:r>
          </a:p>
        </p:txBody>
      </p:sp>
      <p:sp>
        <p:nvSpPr>
          <p:cNvPr id="244" name="Choose a high level goal for your user to complete during the test."/>
          <p:cNvSpPr txBox="1"/>
          <p:nvPr>
            <p:ph type="body" sz="quarter" idx="24"/>
          </p:nvPr>
        </p:nvSpPr>
        <p:spPr>
          <a:xfrm>
            <a:off x="1273513" y="3473779"/>
            <a:ext cx="8540982" cy="2743201"/>
          </a:xfrm>
          <a:prstGeom prst="rect">
            <a:avLst/>
          </a:prstGeom>
        </p:spPr>
        <p:txBody>
          <a:bodyPr lIns="0" tIns="0" rIns="0" bIns="0" anchor="t">
            <a:spAutoFit/>
          </a:bodyPr>
          <a:lstStyle>
            <a:lvl1pPr marL="0" indent="0">
              <a:spcBef>
                <a:spcPts val="0"/>
              </a:spcBef>
              <a:buSzTx/>
              <a:buNone/>
              <a:defRPr sz="6000">
                <a:latin typeface="Helvetica"/>
                <a:ea typeface="Helvetica"/>
                <a:cs typeface="Helvetica"/>
                <a:sym typeface="Helvetica"/>
              </a:defRPr>
            </a:lvl1pPr>
          </a:lstStyle>
          <a:p>
            <a:pPr/>
            <a:r>
              <a:t>Choose a high level goal for your user to complete during the test.</a:t>
            </a:r>
          </a:p>
        </p:txBody>
      </p:sp>
      <p:sp>
        <p:nvSpPr>
          <p:cNvPr id="245"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246"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171717"/>
                </a:solidFill>
                <a:latin typeface="Helvetica"/>
                <a:ea typeface="Helvetica"/>
                <a:cs typeface="Helvetica"/>
                <a:sym typeface="Helvetica"/>
              </a:defRPr>
            </a:pPr>
            <a:r>
              <a:t>Enterprise Design Thinking Toolkit </a:t>
            </a:r>
            <a:r>
              <a:rPr>
                <a:solidFill>
                  <a:schemeClr val="accent5">
                    <a:hueOff val="-82419"/>
                    <a:satOff val="-9513"/>
                    <a:lumOff val="-16343"/>
                  </a:schemeClr>
                </a:solidFill>
              </a:rPr>
              <a:t>•</a:t>
            </a:r>
            <a:r>
              <a:t> August 23, 2018 </a:t>
            </a:r>
            <a:r>
              <a:rPr>
                <a:solidFill>
                  <a:schemeClr val="accent5">
                    <a:hueOff val="-82419"/>
                    <a:satOff val="-9513"/>
                    <a:lumOff val="-16343"/>
                  </a:schemeClr>
                </a:solidFill>
              </a:rPr>
              <a:t>•</a:t>
            </a:r>
            <a:r>
              <a:t> © 2018 IBM Corporation</a:t>
            </a:r>
          </a:p>
        </p:txBody>
      </p:sp>
      <p:sp>
        <p:nvSpPr>
          <p:cNvPr id="247"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248" name="Stakeholder Map"/>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Stakeholder Map</a:t>
            </a:r>
          </a:p>
        </p:txBody>
      </p:sp>
      <p:sp>
        <p:nvSpPr>
          <p:cNvPr id="2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Example +  Instruction copy 1">
    <p:bg>
      <p:bgPr>
        <a:solidFill>
          <a:srgbClr val="FFFFFF"/>
        </a:solidFill>
      </p:bgPr>
    </p:bg>
    <p:spTree>
      <p:nvGrpSpPr>
        <p:cNvPr id="1" name=""/>
        <p:cNvGrpSpPr/>
        <p:nvPr/>
      </p:nvGrpSpPr>
      <p:grpSpPr>
        <a:xfrm>
          <a:off x="0" y="0"/>
          <a:ext cx="0" cy="0"/>
          <a:chOff x="0" y="0"/>
          <a:chExt cx="0" cy="0"/>
        </a:xfrm>
      </p:grpSpPr>
      <p:sp>
        <p:nvSpPr>
          <p:cNvPr id="256" name="Activity_blue.jpg"/>
          <p:cNvSpPr/>
          <p:nvPr>
            <p:ph type="pic" idx="21"/>
          </p:nvPr>
        </p:nvSpPr>
        <p:spPr>
          <a:xfrm>
            <a:off x="-13299396" y="-2751183"/>
            <a:ext cx="37706279" cy="23571322"/>
          </a:xfrm>
          <a:prstGeom prst="rect">
            <a:avLst/>
          </a:prstGeom>
        </p:spPr>
        <p:txBody>
          <a:bodyPr lIns="91439" tIns="45719" rIns="91439" bIns="45719" anchor="t">
            <a:noAutofit/>
          </a:bodyPr>
          <a:lstStyle/>
          <a:p>
            <a:pPr/>
          </a:p>
        </p:txBody>
      </p:sp>
      <p:sp>
        <p:nvSpPr>
          <p:cNvPr id="257" name="Circle"/>
          <p:cNvSpPr/>
          <p:nvPr/>
        </p:nvSpPr>
        <p:spPr>
          <a:xfrm>
            <a:off x="9913189" y="-6140864"/>
            <a:ext cx="1847138" cy="1847138"/>
          </a:xfrm>
          <a:prstGeom prst="ellipse">
            <a:avLst/>
          </a:prstGeom>
          <a:solidFill>
            <a:srgbClr val="FDDE07"/>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58" name="Square"/>
          <p:cNvSpPr/>
          <p:nvPr/>
        </p:nvSpPr>
        <p:spPr>
          <a:xfrm>
            <a:off x="12171318" y="-6140864"/>
            <a:ext cx="1847138" cy="1847138"/>
          </a:xfrm>
          <a:prstGeom prst="rect">
            <a:avLst/>
          </a:prstGeom>
          <a:solidFill>
            <a:srgbClr val="1A9DEC"/>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59" name="Triangle"/>
          <p:cNvSpPr/>
          <p:nvPr/>
        </p:nvSpPr>
        <p:spPr>
          <a:xfrm>
            <a:off x="14466186" y="-6055899"/>
            <a:ext cx="1847139" cy="1677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C5143"/>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60" name="Rectangle"/>
          <p:cNvSpPr/>
          <p:nvPr/>
        </p:nvSpPr>
        <p:spPr>
          <a:xfrm>
            <a:off x="-25400" y="-25400"/>
            <a:ext cx="12192003" cy="13766800"/>
          </a:xfrm>
          <a:prstGeom prst="rect">
            <a:avLst/>
          </a:prstGeom>
          <a:solidFill>
            <a:srgbClr val="FFFFFF"/>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61" name="Enter a Phase"/>
          <p:cNvSpPr txBox="1"/>
          <p:nvPr>
            <p:ph type="body" sz="quarter" idx="22"/>
          </p:nvPr>
        </p:nvSpPr>
        <p:spPr>
          <a:xfrm>
            <a:off x="1273513" y="2926878"/>
            <a:ext cx="4498951" cy="368301"/>
          </a:xfrm>
          <a:prstGeom prst="rect">
            <a:avLst/>
          </a:prstGeom>
        </p:spPr>
        <p:txBody>
          <a:bodyPr lIns="0" tIns="0" rIns="0" bIns="0" anchor="t">
            <a:no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Enter a Phase</a:t>
            </a:r>
          </a:p>
        </p:txBody>
      </p:sp>
      <p:sp>
        <p:nvSpPr>
          <p:cNvPr id="262" name="Image"/>
          <p:cNvSpPr/>
          <p:nvPr>
            <p:ph type="pic" sz="half" idx="23"/>
          </p:nvPr>
        </p:nvSpPr>
        <p:spPr>
          <a:xfrm>
            <a:off x="13147791" y="2072431"/>
            <a:ext cx="10289729" cy="9263539"/>
          </a:xfrm>
          <a:prstGeom prst="rect">
            <a:avLst/>
          </a:prstGeom>
          <a:effectLst>
            <a:outerShdw sx="100000" sy="100000" kx="0" ky="0" algn="b" rotWithShape="0" blurRad="317500" dist="25400" dir="5400000">
              <a:srgbClr val="000000">
                <a:alpha val="11250"/>
              </a:srgbClr>
            </a:outerShdw>
          </a:effectLst>
        </p:spPr>
        <p:txBody>
          <a:bodyPr lIns="91439" tIns="45719" rIns="91439" bIns="45719" anchor="t">
            <a:noAutofit/>
          </a:bodyPr>
          <a:lstStyle/>
          <a:p>
            <a:pPr/>
          </a:p>
        </p:txBody>
      </p:sp>
      <p:sp>
        <p:nvSpPr>
          <p:cNvPr id="263" name="Example goal: Assign the new employee a work station."/>
          <p:cNvSpPr txBox="1"/>
          <p:nvPr>
            <p:ph type="body" sz="quarter" idx="24"/>
          </p:nvPr>
        </p:nvSpPr>
        <p:spPr>
          <a:xfrm>
            <a:off x="1421117" y="7174205"/>
            <a:ext cx="5669567" cy="914401"/>
          </a:xfrm>
          <a:prstGeom prst="rect">
            <a:avLst/>
          </a:prstGeom>
        </p:spPr>
        <p:txBody>
          <a:bodyPr lIns="0" tIns="0" rIns="0" bIns="0" anchor="t">
            <a:spAutoFit/>
          </a:bodyPr>
          <a:lstStyle/>
          <a:p>
            <a:pPr marL="330200" indent="-330200">
              <a:spcBef>
                <a:spcPts val="3000"/>
              </a:spcBef>
              <a:buClr>
                <a:schemeClr val="accent1"/>
              </a:buClr>
              <a:buSzPct val="80000"/>
              <a:defRPr sz="3000">
                <a:latin typeface="Helvetica"/>
                <a:ea typeface="Helvetica"/>
                <a:cs typeface="Helvetica"/>
                <a:sym typeface="Helvetica"/>
              </a:defRPr>
            </a:pPr>
            <a:r>
              <a:rPr b="1"/>
              <a:t>Example goal: </a:t>
            </a:r>
            <a:r>
              <a:t>Assign the new employee a work station.</a:t>
            </a:r>
          </a:p>
        </p:txBody>
      </p:sp>
      <p:sp>
        <p:nvSpPr>
          <p:cNvPr id="264" name="Choose a high level goal for your user to complete during the test."/>
          <p:cNvSpPr txBox="1"/>
          <p:nvPr>
            <p:ph type="body" sz="quarter" idx="25"/>
          </p:nvPr>
        </p:nvSpPr>
        <p:spPr>
          <a:xfrm>
            <a:off x="1273513" y="3473779"/>
            <a:ext cx="8540982" cy="2743201"/>
          </a:xfrm>
          <a:prstGeom prst="rect">
            <a:avLst/>
          </a:prstGeom>
        </p:spPr>
        <p:txBody>
          <a:bodyPr lIns="0" tIns="0" rIns="0" bIns="0" anchor="t">
            <a:spAutoFit/>
          </a:bodyPr>
          <a:lstStyle>
            <a:lvl1pPr marL="0" indent="0">
              <a:spcBef>
                <a:spcPts val="0"/>
              </a:spcBef>
              <a:buSzTx/>
              <a:buNone/>
              <a:defRPr sz="6000">
                <a:latin typeface="Helvetica"/>
                <a:ea typeface="Helvetica"/>
                <a:cs typeface="Helvetica"/>
                <a:sym typeface="Helvetica"/>
              </a:defRPr>
            </a:lvl1pPr>
          </a:lstStyle>
          <a:p>
            <a:pPr/>
            <a:r>
              <a:t>Choose a high level goal for your user to complete during the test.</a:t>
            </a:r>
          </a:p>
        </p:txBody>
      </p:sp>
      <p:sp>
        <p:nvSpPr>
          <p:cNvPr id="265"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266"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267" name="As-Is Escenario"/>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Escenario</a:t>
            </a:r>
          </a:p>
        </p:txBody>
      </p:sp>
      <p:sp>
        <p:nvSpPr>
          <p:cNvPr id="268" name="Enterprise Design Thinking Toolkit • © 2021 IBM Corporation"/>
          <p:cNvSpPr txBox="1"/>
          <p:nvPr/>
        </p:nvSpPr>
        <p:spPr>
          <a:xfrm>
            <a:off x="1274233" y="12856633"/>
            <a:ext cx="4775362"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2021 IBM Corporation</a:t>
            </a:r>
          </a:p>
        </p:txBody>
      </p:sp>
      <p:sp>
        <p:nvSpPr>
          <p:cNvPr id="2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Example +  Instruction copy">
    <p:bg>
      <p:bgPr>
        <a:solidFill>
          <a:srgbClr val="FFFFFF"/>
        </a:solidFill>
      </p:bgPr>
    </p:bg>
    <p:spTree>
      <p:nvGrpSpPr>
        <p:cNvPr id="1" name=""/>
        <p:cNvGrpSpPr/>
        <p:nvPr/>
      </p:nvGrpSpPr>
      <p:grpSpPr>
        <a:xfrm>
          <a:off x="0" y="0"/>
          <a:ext cx="0" cy="0"/>
          <a:chOff x="0" y="0"/>
          <a:chExt cx="0" cy="0"/>
        </a:xfrm>
      </p:grpSpPr>
      <p:sp>
        <p:nvSpPr>
          <p:cNvPr id="276" name="© 2018 IBM Corporation    ||   IBM Studios"/>
          <p:cNvSpPr txBox="1"/>
          <p:nvPr/>
        </p:nvSpPr>
        <p:spPr>
          <a:xfrm>
            <a:off x="20282253" y="13164805"/>
            <a:ext cx="3440672"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sz="1400">
                <a:solidFill>
                  <a:srgbClr val="272727"/>
                </a:solidFill>
                <a:latin typeface="Helvetica"/>
                <a:ea typeface="Helvetica"/>
                <a:cs typeface="Helvetica"/>
                <a:sym typeface="Helvetica"/>
              </a:defRPr>
            </a:pPr>
            <a:r>
              <a:t>© 2018 IBM Corporation    ||   </a:t>
            </a:r>
            <a:r>
              <a:rPr b="1"/>
              <a:t>IBM</a:t>
            </a:r>
            <a:r>
              <a:t> Studios</a:t>
            </a:r>
          </a:p>
        </p:txBody>
      </p:sp>
      <p:sp>
        <p:nvSpPr>
          <p:cNvPr id="277" name="Circle"/>
          <p:cNvSpPr/>
          <p:nvPr/>
        </p:nvSpPr>
        <p:spPr>
          <a:xfrm>
            <a:off x="9913189" y="-6140864"/>
            <a:ext cx="1847138" cy="1847138"/>
          </a:xfrm>
          <a:prstGeom prst="ellipse">
            <a:avLst/>
          </a:prstGeom>
          <a:solidFill>
            <a:srgbClr val="FDDE07"/>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78" name="Square"/>
          <p:cNvSpPr/>
          <p:nvPr/>
        </p:nvSpPr>
        <p:spPr>
          <a:xfrm>
            <a:off x="12171318" y="-6140864"/>
            <a:ext cx="1847138" cy="1847138"/>
          </a:xfrm>
          <a:prstGeom prst="rect">
            <a:avLst/>
          </a:prstGeom>
          <a:solidFill>
            <a:srgbClr val="1A9DEC"/>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79" name="Triangle"/>
          <p:cNvSpPr/>
          <p:nvPr/>
        </p:nvSpPr>
        <p:spPr>
          <a:xfrm>
            <a:off x="14466186" y="-6055899"/>
            <a:ext cx="1847139" cy="1677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C5143"/>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80" name="Rectangle"/>
          <p:cNvSpPr/>
          <p:nvPr/>
        </p:nvSpPr>
        <p:spPr>
          <a:xfrm>
            <a:off x="-25400" y="-25400"/>
            <a:ext cx="12192003" cy="13766800"/>
          </a:xfrm>
          <a:prstGeom prst="rect">
            <a:avLst/>
          </a:prstGeom>
          <a:solidFill>
            <a:srgbClr val="171717"/>
          </a:solidFill>
          <a:ln w="12700">
            <a:miter lim="400000"/>
          </a:ln>
        </p:spPr>
        <p:txBody>
          <a:bodyPr lIns="0" tIns="0" rIns="0" bIns="0" anchor="ctr"/>
          <a:lstStyle/>
          <a:p>
            <a:pPr>
              <a:defRPr b="0" sz="3200">
                <a:latin typeface="+mn-lt"/>
                <a:ea typeface="+mn-ea"/>
                <a:cs typeface="+mn-cs"/>
                <a:sym typeface="Helvetica Neue Medium"/>
              </a:defRPr>
            </a:pPr>
          </a:p>
        </p:txBody>
      </p:sp>
      <p:sp>
        <p:nvSpPr>
          <p:cNvPr id="281" name="Enter a Phase"/>
          <p:cNvSpPr txBox="1"/>
          <p:nvPr>
            <p:ph type="body" sz="quarter" idx="21"/>
          </p:nvPr>
        </p:nvSpPr>
        <p:spPr>
          <a:xfrm>
            <a:off x="1273513" y="2926878"/>
            <a:ext cx="4498951" cy="368301"/>
          </a:xfrm>
          <a:prstGeom prst="rect">
            <a:avLst/>
          </a:prstGeom>
        </p:spPr>
        <p:txBody>
          <a:bodyPr lIns="0" tIns="0" rIns="0" bIns="0" anchor="t">
            <a:no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Enter a Phase</a:t>
            </a:r>
          </a:p>
        </p:txBody>
      </p:sp>
      <p:pic>
        <p:nvPicPr>
          <p:cNvPr id="282" name="etienne-girardet-360034-unsplash.jpeg" descr="etienne-girardet-360034-unsplash.jpeg"/>
          <p:cNvPicPr>
            <a:picLocks noChangeAspect="1"/>
          </p:cNvPicPr>
          <p:nvPr/>
        </p:nvPicPr>
        <p:blipFill>
          <a:blip r:embed="rId2">
            <a:extLst/>
          </a:blip>
          <a:srcRect l="38960" t="1825" r="2937" b="2775"/>
          <a:stretch>
            <a:fillRect/>
          </a:stretch>
        </p:blipFill>
        <p:spPr>
          <a:xfrm rot="21151100">
            <a:off x="11355606" y="-735368"/>
            <a:ext cx="13874150" cy="151867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80" y="0"/>
                </a:moveTo>
                <a:lnTo>
                  <a:pt x="0" y="19342"/>
                </a:lnTo>
                <a:lnTo>
                  <a:pt x="18820" y="21600"/>
                </a:lnTo>
                <a:lnTo>
                  <a:pt x="21600" y="2258"/>
                </a:lnTo>
                <a:lnTo>
                  <a:pt x="2780" y="0"/>
                </a:lnTo>
                <a:close/>
              </a:path>
            </a:pathLst>
          </a:custGeom>
          <a:ln w="12700">
            <a:miter lim="400000"/>
          </a:ln>
        </p:spPr>
      </p:pic>
      <p:sp>
        <p:nvSpPr>
          <p:cNvPr id="283" name="Rectangle"/>
          <p:cNvSpPr/>
          <p:nvPr/>
        </p:nvSpPr>
        <p:spPr>
          <a:xfrm>
            <a:off x="12175525" y="-537171"/>
            <a:ext cx="14826061" cy="14482664"/>
          </a:xfrm>
          <a:prstGeom prst="rect">
            <a:avLst/>
          </a:prstGeom>
          <a:solidFill>
            <a:srgbClr val="F6F0F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84" name="Image"/>
          <p:cNvSpPr/>
          <p:nvPr>
            <p:ph type="pic" sz="half" idx="22"/>
          </p:nvPr>
        </p:nvSpPr>
        <p:spPr>
          <a:xfrm>
            <a:off x="13147791" y="2072431"/>
            <a:ext cx="10289729" cy="9263539"/>
          </a:xfrm>
          <a:prstGeom prst="rect">
            <a:avLst/>
          </a:prstGeom>
          <a:effectLst>
            <a:outerShdw sx="100000" sy="100000" kx="0" ky="0" algn="b" rotWithShape="0" blurRad="317500" dist="25400" dir="5400000">
              <a:srgbClr val="000000">
                <a:alpha val="11250"/>
              </a:srgbClr>
            </a:outerShdw>
          </a:effectLst>
        </p:spPr>
        <p:txBody>
          <a:bodyPr lIns="91439" tIns="45719" rIns="91439" bIns="45719" anchor="t">
            <a:noAutofit/>
          </a:bodyPr>
          <a:lstStyle/>
          <a:p>
            <a:pPr/>
          </a:p>
        </p:txBody>
      </p:sp>
      <p:sp>
        <p:nvSpPr>
          <p:cNvPr id="285" name="Example goal: Assign the new employee a work station."/>
          <p:cNvSpPr txBox="1"/>
          <p:nvPr/>
        </p:nvSpPr>
        <p:spPr>
          <a:xfrm>
            <a:off x="1421117" y="7174205"/>
            <a:ext cx="5669567" cy="914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330200" indent="-330200" algn="l">
              <a:spcBef>
                <a:spcPts val="3000"/>
              </a:spcBef>
              <a:buClr>
                <a:schemeClr val="accent1"/>
              </a:buClr>
              <a:buSzPct val="80000"/>
              <a:buChar char="•"/>
              <a:defRPr b="0">
                <a:solidFill>
                  <a:srgbClr val="F3F3F3"/>
                </a:solidFill>
                <a:latin typeface="Helvetica"/>
                <a:ea typeface="Helvetica"/>
                <a:cs typeface="Helvetica"/>
                <a:sym typeface="Helvetica"/>
              </a:defRPr>
            </a:pPr>
            <a:r>
              <a:rPr b="1"/>
              <a:t>Example goal: </a:t>
            </a:r>
            <a:r>
              <a:t>Assign the new employee a work station.</a:t>
            </a:r>
          </a:p>
        </p:txBody>
      </p:sp>
      <p:sp>
        <p:nvSpPr>
          <p:cNvPr id="286" name="Choose a high level goal for your user to complete during the test."/>
          <p:cNvSpPr txBox="1"/>
          <p:nvPr/>
        </p:nvSpPr>
        <p:spPr>
          <a:xfrm>
            <a:off x="1273513" y="3473779"/>
            <a:ext cx="8540982" cy="2743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b="0" sz="6000">
                <a:solidFill>
                  <a:srgbClr val="F3F3F3"/>
                </a:solidFill>
                <a:latin typeface="Helvetica"/>
                <a:ea typeface="Helvetica"/>
                <a:cs typeface="Helvetica"/>
                <a:sym typeface="Helvetica"/>
              </a:defRPr>
            </a:lvl1pPr>
          </a:lstStyle>
          <a:p>
            <a:pPr/>
            <a:r>
              <a:t>Choose a high level goal for your user to complete during the test.</a:t>
            </a:r>
          </a:p>
        </p:txBody>
      </p:sp>
      <p:sp>
        <p:nvSpPr>
          <p:cNvPr id="287" name="30 min"/>
          <p:cNvSpPr txBox="1"/>
          <p:nvPr/>
        </p:nvSpPr>
        <p:spPr>
          <a:xfrm>
            <a:off x="5018293" y="12650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solidFill>
                  <a:srgbClr val="FFFFFF"/>
                </a:solidFill>
                <a:latin typeface="Helvetica"/>
                <a:ea typeface="Helvetica"/>
                <a:cs typeface="Helvetica"/>
                <a:sym typeface="Helvetica"/>
              </a:defRPr>
            </a:lvl1pPr>
          </a:lstStyle>
          <a:p>
            <a:pPr/>
            <a:r>
              <a:t>30 min</a:t>
            </a:r>
          </a:p>
        </p:txBody>
      </p:sp>
      <p:sp>
        <p:nvSpPr>
          <p:cNvPr id="288" name="Activity name"/>
          <p:cNvSpPr txBox="1"/>
          <p:nvPr/>
        </p:nvSpPr>
        <p:spPr>
          <a:xfrm>
            <a:off x="1251937" y="11825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solidFill>
                  <a:srgbClr val="FFFFFF"/>
                </a:solidFill>
                <a:latin typeface="Helvetica"/>
                <a:ea typeface="Helvetica"/>
                <a:cs typeface="Helvetica"/>
                <a:sym typeface="Helvetica"/>
              </a:defRPr>
            </a:lvl1pPr>
          </a:lstStyle>
          <a:p>
            <a:pPr/>
            <a:r>
              <a:t>Activity name</a:t>
            </a:r>
          </a:p>
        </p:txBody>
      </p:sp>
      <p:sp>
        <p:nvSpPr>
          <p:cNvPr id="289"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29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Instruction">
    <p:bg>
      <p:bgPr>
        <a:solidFill>
          <a:srgbClr val="FFFFFF"/>
        </a:solidFill>
      </p:bgPr>
    </p:bg>
    <p:spTree>
      <p:nvGrpSpPr>
        <p:cNvPr id="1" name=""/>
        <p:cNvGrpSpPr/>
        <p:nvPr/>
      </p:nvGrpSpPr>
      <p:grpSpPr>
        <a:xfrm>
          <a:off x="0" y="0"/>
          <a:ext cx="0" cy="0"/>
          <a:chOff x="0" y="0"/>
          <a:chExt cx="0" cy="0"/>
        </a:xfrm>
      </p:grpSpPr>
      <p:sp>
        <p:nvSpPr>
          <p:cNvPr id="297" name="Image"/>
          <p:cNvSpPr/>
          <p:nvPr>
            <p:ph type="pic" idx="21"/>
          </p:nvPr>
        </p:nvSpPr>
        <p:spPr>
          <a:xfrm>
            <a:off x="11324828" y="0"/>
            <a:ext cx="13716001" cy="13716000"/>
          </a:xfrm>
          <a:prstGeom prst="rect">
            <a:avLst/>
          </a:prstGeom>
        </p:spPr>
        <p:txBody>
          <a:bodyPr lIns="91439" tIns="45719" rIns="91439" bIns="45719" anchor="t">
            <a:noAutofit/>
          </a:bodyPr>
          <a:lstStyle/>
          <a:p>
            <a:pPr/>
          </a:p>
        </p:txBody>
      </p:sp>
      <p:sp>
        <p:nvSpPr>
          <p:cNvPr id="298" name="Circle"/>
          <p:cNvSpPr/>
          <p:nvPr/>
        </p:nvSpPr>
        <p:spPr>
          <a:xfrm>
            <a:off x="9913189" y="-6140864"/>
            <a:ext cx="1847138" cy="1847138"/>
          </a:xfrm>
          <a:prstGeom prst="ellipse">
            <a:avLst/>
          </a:prstGeom>
          <a:solidFill>
            <a:srgbClr val="FDDE07"/>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299" name="Square"/>
          <p:cNvSpPr/>
          <p:nvPr/>
        </p:nvSpPr>
        <p:spPr>
          <a:xfrm>
            <a:off x="12171318" y="-6140864"/>
            <a:ext cx="1847138" cy="1847138"/>
          </a:xfrm>
          <a:prstGeom prst="rect">
            <a:avLst/>
          </a:prstGeom>
          <a:solidFill>
            <a:srgbClr val="1A9DEC"/>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00" name="Triangle"/>
          <p:cNvSpPr/>
          <p:nvPr/>
        </p:nvSpPr>
        <p:spPr>
          <a:xfrm>
            <a:off x="14466186" y="-6055899"/>
            <a:ext cx="1847139" cy="1677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C5143"/>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01" name="Rectangle"/>
          <p:cNvSpPr/>
          <p:nvPr/>
        </p:nvSpPr>
        <p:spPr>
          <a:xfrm>
            <a:off x="-25400" y="-25400"/>
            <a:ext cx="12192003" cy="13766800"/>
          </a:xfrm>
          <a:prstGeom prst="rect">
            <a:avLst/>
          </a:prstGeom>
          <a:solidFill>
            <a:srgbClr val="171717"/>
          </a:solidFill>
          <a:ln w="12700">
            <a:miter lim="400000"/>
          </a:ln>
        </p:spPr>
        <p:txBody>
          <a:bodyPr lIns="0" tIns="0" rIns="0" bIns="0" anchor="ctr"/>
          <a:lstStyle/>
          <a:p>
            <a:pPr>
              <a:defRPr b="0" sz="3200">
                <a:latin typeface="+mn-lt"/>
                <a:ea typeface="+mn-ea"/>
                <a:cs typeface="+mn-cs"/>
                <a:sym typeface="Helvetica Neue Medium"/>
              </a:defRPr>
            </a:pPr>
          </a:p>
        </p:txBody>
      </p:sp>
      <p:sp>
        <p:nvSpPr>
          <p:cNvPr id="302" name="Enter a Phase"/>
          <p:cNvSpPr txBox="1"/>
          <p:nvPr>
            <p:ph type="body" sz="quarter" idx="22"/>
          </p:nvPr>
        </p:nvSpPr>
        <p:spPr>
          <a:xfrm>
            <a:off x="1273513" y="2926878"/>
            <a:ext cx="4498951" cy="368301"/>
          </a:xfrm>
          <a:prstGeom prst="rect">
            <a:avLst/>
          </a:prstGeom>
        </p:spPr>
        <p:txBody>
          <a:bodyPr lIns="0" tIns="0" rIns="0" bIns="0" anchor="t">
            <a:no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Enter a Phase</a:t>
            </a:r>
          </a:p>
        </p:txBody>
      </p:sp>
      <p:sp>
        <p:nvSpPr>
          <p:cNvPr id="303" name="Example goal: Assign the new employee a work station."/>
          <p:cNvSpPr txBox="1"/>
          <p:nvPr/>
        </p:nvSpPr>
        <p:spPr>
          <a:xfrm>
            <a:off x="1421117" y="7174205"/>
            <a:ext cx="5669567" cy="914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330200" indent="-330200" algn="l">
              <a:spcBef>
                <a:spcPts val="3000"/>
              </a:spcBef>
              <a:buClr>
                <a:schemeClr val="accent1"/>
              </a:buClr>
              <a:buSzPct val="80000"/>
              <a:buChar char="•"/>
              <a:defRPr b="0">
                <a:solidFill>
                  <a:srgbClr val="F3F3F3"/>
                </a:solidFill>
                <a:latin typeface="Helvetica"/>
                <a:ea typeface="Helvetica"/>
                <a:cs typeface="Helvetica"/>
                <a:sym typeface="Helvetica"/>
              </a:defRPr>
            </a:pPr>
            <a:r>
              <a:rPr b="1"/>
              <a:t>Example goal: </a:t>
            </a:r>
            <a:r>
              <a:t>Assign the new employee a work station.</a:t>
            </a:r>
          </a:p>
        </p:txBody>
      </p:sp>
      <p:sp>
        <p:nvSpPr>
          <p:cNvPr id="304" name="Choose a high level goal for your user to complete during the test."/>
          <p:cNvSpPr txBox="1"/>
          <p:nvPr/>
        </p:nvSpPr>
        <p:spPr>
          <a:xfrm>
            <a:off x="1273513" y="3473779"/>
            <a:ext cx="8540982" cy="2743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b="0" sz="6000">
                <a:solidFill>
                  <a:srgbClr val="F3F3F3"/>
                </a:solidFill>
                <a:latin typeface="Helvetica"/>
                <a:ea typeface="Helvetica"/>
                <a:cs typeface="Helvetica"/>
                <a:sym typeface="Helvetica"/>
              </a:defRPr>
            </a:lvl1pPr>
          </a:lstStyle>
          <a:p>
            <a:pPr/>
            <a:r>
              <a:t>Choose a high level goal for your user to complete during the test.</a:t>
            </a:r>
          </a:p>
        </p:txBody>
      </p:sp>
      <p:sp>
        <p:nvSpPr>
          <p:cNvPr id="305" name="30 min"/>
          <p:cNvSpPr txBox="1"/>
          <p:nvPr/>
        </p:nvSpPr>
        <p:spPr>
          <a:xfrm>
            <a:off x="5018293" y="12650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solidFill>
                  <a:srgbClr val="FFFFFF"/>
                </a:solidFill>
                <a:latin typeface="Helvetica"/>
                <a:ea typeface="Helvetica"/>
                <a:cs typeface="Helvetica"/>
                <a:sym typeface="Helvetica"/>
              </a:defRPr>
            </a:lvl1pPr>
          </a:lstStyle>
          <a:p>
            <a:pPr/>
            <a:r>
              <a:t>30 min</a:t>
            </a:r>
          </a:p>
        </p:txBody>
      </p:sp>
      <p:sp>
        <p:nvSpPr>
          <p:cNvPr id="306" name="Activity name"/>
          <p:cNvSpPr txBox="1"/>
          <p:nvPr/>
        </p:nvSpPr>
        <p:spPr>
          <a:xfrm>
            <a:off x="1251937" y="11825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solidFill>
                  <a:srgbClr val="FFFFFF"/>
                </a:solidFill>
                <a:latin typeface="Helvetica"/>
                <a:ea typeface="Helvetica"/>
                <a:cs typeface="Helvetica"/>
                <a:sym typeface="Helvetica"/>
              </a:defRPr>
            </a:lvl1pPr>
          </a:lstStyle>
          <a:p>
            <a:pPr/>
            <a:r>
              <a:t>Activity name</a:t>
            </a:r>
          </a:p>
        </p:txBody>
      </p:sp>
      <p:sp>
        <p:nvSpPr>
          <p:cNvPr id="307"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3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Instruction copy">
    <p:bg>
      <p:bgPr>
        <a:solidFill>
          <a:srgbClr val="FFFFFF"/>
        </a:solidFill>
      </p:bgPr>
    </p:bg>
    <p:spTree>
      <p:nvGrpSpPr>
        <p:cNvPr id="1" name=""/>
        <p:cNvGrpSpPr/>
        <p:nvPr/>
      </p:nvGrpSpPr>
      <p:grpSpPr>
        <a:xfrm>
          <a:off x="0" y="0"/>
          <a:ext cx="0" cy="0"/>
          <a:chOff x="0" y="0"/>
          <a:chExt cx="0" cy="0"/>
        </a:xfrm>
      </p:grpSpPr>
      <p:sp>
        <p:nvSpPr>
          <p:cNvPr id="315" name="Image"/>
          <p:cNvSpPr/>
          <p:nvPr>
            <p:ph type="pic" idx="21"/>
          </p:nvPr>
        </p:nvSpPr>
        <p:spPr>
          <a:xfrm>
            <a:off x="11324828" y="0"/>
            <a:ext cx="13716001" cy="13716000"/>
          </a:xfrm>
          <a:prstGeom prst="rect">
            <a:avLst/>
          </a:prstGeom>
        </p:spPr>
        <p:txBody>
          <a:bodyPr lIns="91439" tIns="45719" rIns="91439" bIns="45719" anchor="t">
            <a:noAutofit/>
          </a:bodyPr>
          <a:lstStyle/>
          <a:p>
            <a:pPr/>
          </a:p>
        </p:txBody>
      </p:sp>
      <p:sp>
        <p:nvSpPr>
          <p:cNvPr id="316" name="Circle"/>
          <p:cNvSpPr/>
          <p:nvPr/>
        </p:nvSpPr>
        <p:spPr>
          <a:xfrm>
            <a:off x="9913189" y="-6140864"/>
            <a:ext cx="1847138" cy="1847138"/>
          </a:xfrm>
          <a:prstGeom prst="ellipse">
            <a:avLst/>
          </a:prstGeom>
          <a:solidFill>
            <a:srgbClr val="FDDE07"/>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17" name="Square"/>
          <p:cNvSpPr/>
          <p:nvPr/>
        </p:nvSpPr>
        <p:spPr>
          <a:xfrm>
            <a:off x="12171318" y="-6140864"/>
            <a:ext cx="1847138" cy="1847138"/>
          </a:xfrm>
          <a:prstGeom prst="rect">
            <a:avLst/>
          </a:prstGeom>
          <a:solidFill>
            <a:srgbClr val="1A9DEC"/>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18" name="Triangle"/>
          <p:cNvSpPr/>
          <p:nvPr/>
        </p:nvSpPr>
        <p:spPr>
          <a:xfrm>
            <a:off x="14466186" y="-6055899"/>
            <a:ext cx="1847139" cy="1677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C5143"/>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19" name="Rectangle"/>
          <p:cNvSpPr/>
          <p:nvPr/>
        </p:nvSpPr>
        <p:spPr>
          <a:xfrm>
            <a:off x="-25400" y="-25400"/>
            <a:ext cx="12192003" cy="13766800"/>
          </a:xfrm>
          <a:prstGeom prst="rect">
            <a:avLst/>
          </a:prstGeom>
          <a:solidFill>
            <a:srgbClr val="FFFFFF"/>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20" name="Enter a Phase"/>
          <p:cNvSpPr txBox="1"/>
          <p:nvPr>
            <p:ph type="body" sz="quarter" idx="22"/>
          </p:nvPr>
        </p:nvSpPr>
        <p:spPr>
          <a:xfrm>
            <a:off x="1273513" y="2926878"/>
            <a:ext cx="4498951" cy="368301"/>
          </a:xfrm>
          <a:prstGeom prst="rect">
            <a:avLst/>
          </a:prstGeom>
        </p:spPr>
        <p:txBody>
          <a:bodyPr lIns="0" tIns="0" rIns="0" bIns="0" anchor="t">
            <a:no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Enter a Phase</a:t>
            </a:r>
          </a:p>
        </p:txBody>
      </p:sp>
      <p:sp>
        <p:nvSpPr>
          <p:cNvPr id="321" name="Example goal: Assign the new employee a work station."/>
          <p:cNvSpPr txBox="1"/>
          <p:nvPr/>
        </p:nvSpPr>
        <p:spPr>
          <a:xfrm>
            <a:off x="1421117" y="7174205"/>
            <a:ext cx="5669567" cy="914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330200" indent="-330200" algn="l">
              <a:spcBef>
                <a:spcPts val="3000"/>
              </a:spcBef>
              <a:buClr>
                <a:schemeClr val="accent1"/>
              </a:buClr>
              <a:buSzPct val="80000"/>
              <a:buChar char="•"/>
              <a:defRPr b="0">
                <a:latin typeface="Helvetica"/>
                <a:ea typeface="Helvetica"/>
                <a:cs typeface="Helvetica"/>
                <a:sym typeface="Helvetica"/>
              </a:defRPr>
            </a:pPr>
            <a:r>
              <a:rPr b="1"/>
              <a:t>Example goal: </a:t>
            </a:r>
            <a:r>
              <a:t>Assign the new employee a work station.</a:t>
            </a:r>
          </a:p>
        </p:txBody>
      </p:sp>
      <p:sp>
        <p:nvSpPr>
          <p:cNvPr id="322" name="Choose a high level goal for your user to complete during the test."/>
          <p:cNvSpPr txBox="1"/>
          <p:nvPr/>
        </p:nvSpPr>
        <p:spPr>
          <a:xfrm>
            <a:off x="1273513" y="3473779"/>
            <a:ext cx="8540982" cy="2743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defRPr b="0" sz="6000">
                <a:latin typeface="Helvetica"/>
                <a:ea typeface="Helvetica"/>
                <a:cs typeface="Helvetica"/>
                <a:sym typeface="Helvetica"/>
              </a:defRPr>
            </a:lvl1pPr>
          </a:lstStyle>
          <a:p>
            <a:pPr/>
            <a:r>
              <a:t>Choose a high level goal for your user to complete during the test.</a:t>
            </a:r>
          </a:p>
        </p:txBody>
      </p:sp>
      <p:sp>
        <p:nvSpPr>
          <p:cNvPr id="323"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324"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August 23, 2018</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2018 IBM Corporation</a:t>
            </a:r>
          </a:p>
        </p:txBody>
      </p:sp>
      <p:sp>
        <p:nvSpPr>
          <p:cNvPr id="325"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326" name="As-Is Scenario Map"/>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Scenario Map</a:t>
            </a:r>
          </a:p>
        </p:txBody>
      </p:sp>
      <p:sp>
        <p:nvSpPr>
          <p:cNvPr id="3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king Title">
    <p:spTree>
      <p:nvGrpSpPr>
        <p:cNvPr id="1" name=""/>
        <p:cNvGrpSpPr/>
        <p:nvPr/>
      </p:nvGrpSpPr>
      <p:grpSpPr>
        <a:xfrm>
          <a:off x="0" y="0"/>
          <a:ext cx="0" cy="0"/>
          <a:chOff x="0" y="0"/>
          <a:chExt cx="0" cy="0"/>
        </a:xfrm>
      </p:grpSpPr>
      <p:sp>
        <p:nvSpPr>
          <p:cNvPr id="25"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5">
                    <a:hueOff val="-82419"/>
                    <a:satOff val="-9513"/>
                    <a:lumOff val="-16343"/>
                  </a:schemeClr>
                </a:solidFill>
              </a:rPr>
              <a:t>•</a:t>
            </a:r>
            <a:r>
              <a:t> August 23, 2018 </a:t>
            </a:r>
            <a:r>
              <a:rPr>
                <a:solidFill>
                  <a:schemeClr val="accent5">
                    <a:hueOff val="-82419"/>
                    <a:satOff val="-9513"/>
                    <a:lumOff val="-16343"/>
                  </a:schemeClr>
                </a:solidFill>
              </a:rPr>
              <a:t>• </a:t>
            </a:r>
            <a:r>
              <a:t>© 2018 IBM Corporation</a:t>
            </a:r>
          </a:p>
        </p:txBody>
      </p:sp>
      <p:sp>
        <p:nvSpPr>
          <p:cNvPr id="26" name="Making…"/>
          <p:cNvSpPr txBox="1"/>
          <p:nvPr>
            <p:ph type="body" sz="quarter" idx="21"/>
          </p:nvPr>
        </p:nvSpPr>
        <p:spPr>
          <a:xfrm>
            <a:off x="1273344" y="7321877"/>
            <a:ext cx="3659127" cy="2364741"/>
          </a:xfrm>
          <a:prstGeom prst="rect">
            <a:avLst/>
          </a:prstGeom>
        </p:spPr>
        <p:txBody>
          <a:bodyPr wrap="none" lIns="0" tIns="0" rIns="0" bIns="0" anchor="t">
            <a:spAutoFit/>
          </a:bodyPr>
          <a:lstStyle/>
          <a:p>
            <a:pPr marL="0" indent="0">
              <a:lnSpc>
                <a:spcPct val="90000"/>
              </a:lnSpc>
              <a:spcBef>
                <a:spcPts val="0"/>
              </a:spcBef>
              <a:buSzTx/>
              <a:buNone/>
              <a:defRPr sz="8200">
                <a:solidFill>
                  <a:srgbClr val="FFFFFF"/>
                </a:solidFill>
                <a:latin typeface="Helvetica"/>
                <a:ea typeface="Helvetica"/>
                <a:cs typeface="Helvetica"/>
                <a:sym typeface="Helvetica"/>
              </a:defRPr>
            </a:pPr>
            <a:r>
              <a:t>Making </a:t>
            </a:r>
          </a:p>
          <a:p>
            <a:pPr marL="0" indent="0">
              <a:lnSpc>
                <a:spcPct val="90000"/>
              </a:lnSpc>
              <a:spcBef>
                <a:spcPts val="0"/>
              </a:spcBef>
              <a:buSzTx/>
              <a:buNone/>
              <a:defRPr sz="8200">
                <a:solidFill>
                  <a:srgbClr val="FFFFFF"/>
                </a:solidFill>
                <a:latin typeface="Helvetica"/>
                <a:ea typeface="Helvetica"/>
                <a:cs typeface="Helvetica"/>
                <a:sym typeface="Helvetica"/>
              </a:defRPr>
            </a:pPr>
            <a:r>
              <a:t>Activity</a:t>
            </a:r>
          </a:p>
        </p:txBody>
      </p:sp>
      <p:sp>
        <p:nvSpPr>
          <p:cNvPr id="27" name="TOOLKIT"/>
          <p:cNvSpPr txBox="1"/>
          <p:nvPr/>
        </p:nvSpPr>
        <p:spPr>
          <a:xfrm>
            <a:off x="1374022" y="7120522"/>
            <a:ext cx="986706" cy="279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a:lnSpc>
                <a:spcPct val="90000"/>
              </a:lnSpc>
              <a:defRPr b="0" sz="1800">
                <a:solidFill>
                  <a:srgbClr val="FFFFFF"/>
                </a:solidFill>
                <a:latin typeface="Helvetica"/>
                <a:ea typeface="Helvetica"/>
                <a:cs typeface="Helvetica"/>
                <a:sym typeface="Helvetica"/>
              </a:defRPr>
            </a:lvl1pPr>
          </a:lstStyle>
          <a:p>
            <a:pPr/>
            <a:r>
              <a:t>TOOLKIT</a:t>
            </a:r>
          </a:p>
        </p:txBody>
      </p:sp>
      <p:sp>
        <p:nvSpPr>
          <p:cNvPr id="28" name="Enterprise…"/>
          <p:cNvSpPr txBox="1"/>
          <p:nvPr/>
        </p:nvSpPr>
        <p:spPr>
          <a:xfrm>
            <a:off x="1210119" y="628709"/>
            <a:ext cx="2096644" cy="174543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lnSpc>
                <a:spcPct val="90000"/>
              </a:lnSpc>
              <a:defRPr>
                <a:solidFill>
                  <a:srgbClr val="FFFFFF"/>
                </a:solidFill>
              </a:defRPr>
            </a:pPr>
            <a:r>
              <a:t>Enterprise </a:t>
            </a:r>
          </a:p>
          <a:p>
            <a:pPr algn="l">
              <a:lnSpc>
                <a:spcPct val="90000"/>
              </a:lnSpc>
              <a:defRPr>
                <a:solidFill>
                  <a:srgbClr val="FFFFFF"/>
                </a:solidFill>
              </a:defRPr>
            </a:pPr>
            <a:r>
              <a:t>Design </a:t>
            </a:r>
          </a:p>
          <a:p>
            <a:pPr algn="l">
              <a:lnSpc>
                <a:spcPct val="90000"/>
              </a:lnSpc>
              <a:defRPr>
                <a:solidFill>
                  <a:srgbClr val="FFFFFF"/>
                </a:solidFill>
              </a:defRPr>
            </a:pPr>
            <a:r>
              <a:t>Thinking</a:t>
            </a:r>
          </a:p>
          <a:p>
            <a:pPr algn="l">
              <a:lnSpc>
                <a:spcPct val="90000"/>
              </a:lnSpc>
              <a:defRPr b="0" sz="2500">
                <a:solidFill>
                  <a:srgbClr val="FFFFFF"/>
                </a:solidFill>
                <a:latin typeface="Helvetica Neue Light"/>
                <a:ea typeface="Helvetica Neue Light"/>
                <a:cs typeface="Helvetica Neue Light"/>
                <a:sym typeface="Helvetica Neue Light"/>
              </a:defRPr>
            </a:pPr>
            <a:r>
              <a:t>by IBM</a:t>
            </a:r>
          </a:p>
        </p:txBody>
      </p:sp>
      <p:sp>
        <p:nvSpPr>
          <p:cNvPr id="29" name="Triangle"/>
          <p:cNvSpPr/>
          <p:nvPr/>
        </p:nvSpPr>
        <p:spPr>
          <a:xfrm>
            <a:off x="11657934" y="-457059"/>
            <a:ext cx="15802682" cy="142166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5">
              <a:hueOff val="-82419"/>
              <a:satOff val="-9513"/>
              <a:lumOff val="-16343"/>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30" name="Triangle"/>
          <p:cNvSpPr/>
          <p:nvPr/>
        </p:nvSpPr>
        <p:spPr>
          <a:xfrm>
            <a:off x="10703862" y="-8432659"/>
            <a:ext cx="15802681" cy="142166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5">
              <a:hueOff val="-82419"/>
              <a:satOff val="-9513"/>
              <a:lumOff val="-16343"/>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31" name="Triangle"/>
          <p:cNvSpPr/>
          <p:nvPr/>
        </p:nvSpPr>
        <p:spPr>
          <a:xfrm>
            <a:off x="16534734" y="-2006286"/>
            <a:ext cx="15802682" cy="142166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5">
              <a:hueOff val="-82419"/>
              <a:satOff val="-9513"/>
              <a:lumOff val="-16343"/>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ext + Circle Crop">
    <p:bg>
      <p:bgPr>
        <a:solidFill>
          <a:srgbClr val="171717"/>
        </a:solidFill>
      </p:bgPr>
    </p:bg>
    <p:spTree>
      <p:nvGrpSpPr>
        <p:cNvPr id="1" name=""/>
        <p:cNvGrpSpPr/>
        <p:nvPr/>
      </p:nvGrpSpPr>
      <p:grpSpPr>
        <a:xfrm>
          <a:off x="0" y="0"/>
          <a:ext cx="0" cy="0"/>
          <a:chOff x="0" y="0"/>
          <a:chExt cx="0" cy="0"/>
        </a:xfrm>
      </p:grpSpPr>
      <p:sp>
        <p:nvSpPr>
          <p:cNvPr id="334" name="Choose a high level goal for your user to complete during the test."/>
          <p:cNvSpPr txBox="1"/>
          <p:nvPr>
            <p:ph type="body" sz="quarter" idx="21"/>
          </p:nvPr>
        </p:nvSpPr>
        <p:spPr>
          <a:xfrm>
            <a:off x="1273513" y="3473779"/>
            <a:ext cx="9419267" cy="2743201"/>
          </a:xfrm>
          <a:prstGeom prst="rect">
            <a:avLst/>
          </a:prstGeom>
        </p:spPr>
        <p:txBody>
          <a:bodyPr lIns="0" tIns="0" rIns="0" bIns="0" anchor="t">
            <a:spAutoFit/>
          </a:bodyPr>
          <a:lstStyle>
            <a:lvl1pPr marL="0" indent="0">
              <a:spcBef>
                <a:spcPts val="0"/>
              </a:spcBef>
              <a:buSzTx/>
              <a:buNone/>
              <a:defRPr sz="6000">
                <a:solidFill>
                  <a:srgbClr val="F3F3F3"/>
                </a:solidFill>
                <a:latin typeface="Helvetica"/>
                <a:ea typeface="Helvetica"/>
                <a:cs typeface="Helvetica"/>
                <a:sym typeface="Helvetica"/>
              </a:defRPr>
            </a:lvl1pPr>
          </a:lstStyle>
          <a:p>
            <a:pPr/>
            <a:r>
              <a:t>Choose a high level goal for your user to complete during the test.</a:t>
            </a:r>
          </a:p>
        </p:txBody>
      </p:sp>
      <p:sp>
        <p:nvSpPr>
          <p:cNvPr id="335" name="Enter a Phase"/>
          <p:cNvSpPr txBox="1"/>
          <p:nvPr>
            <p:ph type="body" sz="quarter" idx="22"/>
          </p:nvPr>
        </p:nvSpPr>
        <p:spPr>
          <a:xfrm>
            <a:off x="1273513" y="2926878"/>
            <a:ext cx="4498951" cy="330201"/>
          </a:xfrm>
          <a:prstGeom prst="rect">
            <a:avLst/>
          </a:prstGeom>
        </p:spPr>
        <p:txBody>
          <a:bodyPr lIns="0" tIns="0" rIns="0" bIns="0" anchor="t">
            <a:sp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Enter a Phase</a:t>
            </a:r>
          </a:p>
        </p:txBody>
      </p:sp>
      <p:sp>
        <p:nvSpPr>
          <p:cNvPr id="336" name="Image"/>
          <p:cNvSpPr/>
          <p:nvPr>
            <p:ph type="pic" idx="23"/>
          </p:nvPr>
        </p:nvSpPr>
        <p:spPr>
          <a:xfrm>
            <a:off x="3055570" y="-915178"/>
            <a:ext cx="25411113" cy="16943766"/>
          </a:xfrm>
          <a:prstGeom prst="rect">
            <a:avLst/>
          </a:prstGeom>
        </p:spPr>
        <p:txBody>
          <a:bodyPr lIns="91439" tIns="45719" rIns="91439" bIns="45719" anchor="t">
            <a:noAutofit/>
          </a:bodyPr>
          <a:lstStyle/>
          <a:p>
            <a:pPr/>
          </a:p>
        </p:txBody>
      </p:sp>
      <p:sp>
        <p:nvSpPr>
          <p:cNvPr id="337" name="Example goal: Assign the new employee a work station."/>
          <p:cNvSpPr txBox="1"/>
          <p:nvPr/>
        </p:nvSpPr>
        <p:spPr>
          <a:xfrm>
            <a:off x="1421117" y="7174205"/>
            <a:ext cx="5669567" cy="914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330200" indent="-330200" algn="l">
              <a:spcBef>
                <a:spcPts val="3000"/>
              </a:spcBef>
              <a:buClr>
                <a:schemeClr val="accent1"/>
              </a:buClr>
              <a:buSzPct val="80000"/>
              <a:buChar char="•"/>
              <a:defRPr b="0">
                <a:solidFill>
                  <a:srgbClr val="F3F3F3"/>
                </a:solidFill>
                <a:latin typeface="Helvetica"/>
                <a:ea typeface="Helvetica"/>
                <a:cs typeface="Helvetica"/>
                <a:sym typeface="Helvetica"/>
              </a:defRPr>
            </a:pPr>
            <a:r>
              <a:rPr b="1"/>
              <a:t>Example goal: </a:t>
            </a:r>
            <a:r>
              <a:t>Assign the new employee a work station.</a:t>
            </a:r>
          </a:p>
        </p:txBody>
      </p:sp>
      <p:sp>
        <p:nvSpPr>
          <p:cNvPr id="338" name="30 min"/>
          <p:cNvSpPr txBox="1"/>
          <p:nvPr/>
        </p:nvSpPr>
        <p:spPr>
          <a:xfrm>
            <a:off x="5018293" y="12650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solidFill>
                  <a:srgbClr val="FFFFFF"/>
                </a:solidFill>
                <a:latin typeface="Helvetica"/>
                <a:ea typeface="Helvetica"/>
                <a:cs typeface="Helvetica"/>
                <a:sym typeface="Helvetica"/>
              </a:defRPr>
            </a:lvl1pPr>
          </a:lstStyle>
          <a:p>
            <a:pPr/>
            <a:r>
              <a:t>30 min</a:t>
            </a:r>
          </a:p>
        </p:txBody>
      </p:sp>
      <p:sp>
        <p:nvSpPr>
          <p:cNvPr id="339" name="Activity name"/>
          <p:cNvSpPr txBox="1"/>
          <p:nvPr/>
        </p:nvSpPr>
        <p:spPr>
          <a:xfrm>
            <a:off x="1251937" y="11825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solidFill>
                  <a:srgbClr val="FFFFFF"/>
                </a:solidFill>
                <a:latin typeface="Helvetica"/>
                <a:ea typeface="Helvetica"/>
                <a:cs typeface="Helvetica"/>
                <a:sym typeface="Helvetica"/>
              </a:defRPr>
            </a:lvl1pPr>
          </a:lstStyle>
          <a:p>
            <a:pPr/>
            <a:r>
              <a:t>Activity name</a:t>
            </a:r>
          </a:p>
        </p:txBody>
      </p:sp>
      <p:sp>
        <p:nvSpPr>
          <p:cNvPr id="340" name="Intro"/>
          <p:cNvSpPr txBox="1"/>
          <p:nvPr/>
        </p:nvSpPr>
        <p:spPr>
          <a:xfrm>
            <a:off x="6996983" y="1182520"/>
            <a:ext cx="933854"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solidFill>
                  <a:srgbClr val="FFFFFF"/>
                </a:solidFill>
                <a:latin typeface="Helvetica"/>
                <a:ea typeface="Helvetica"/>
                <a:cs typeface="Helvetica"/>
                <a:sym typeface="Helvetica"/>
              </a:defRPr>
            </a:lvl1pPr>
          </a:lstStyle>
          <a:p>
            <a:pPr/>
            <a:r>
              <a:t>Intro</a:t>
            </a:r>
          </a:p>
        </p:txBody>
      </p:sp>
      <p:sp>
        <p:nvSpPr>
          <p:cNvPr id="341" name="Identify"/>
          <p:cNvSpPr txBox="1"/>
          <p:nvPr/>
        </p:nvSpPr>
        <p:spPr>
          <a:xfrm>
            <a:off x="8417715" y="1182520"/>
            <a:ext cx="1308018"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Identify</a:t>
            </a:r>
          </a:p>
        </p:txBody>
      </p:sp>
      <p:sp>
        <p:nvSpPr>
          <p:cNvPr id="342" name="Prepare"/>
          <p:cNvSpPr txBox="1"/>
          <p:nvPr/>
        </p:nvSpPr>
        <p:spPr>
          <a:xfrm>
            <a:off x="10168925" y="1182520"/>
            <a:ext cx="1266559"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Prepare</a:t>
            </a:r>
          </a:p>
        </p:txBody>
      </p:sp>
      <p:sp>
        <p:nvSpPr>
          <p:cNvPr id="343" name="Test"/>
          <p:cNvSpPr txBox="1"/>
          <p:nvPr/>
        </p:nvSpPr>
        <p:spPr>
          <a:xfrm>
            <a:off x="11954693" y="1182520"/>
            <a:ext cx="729873"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Test</a:t>
            </a:r>
          </a:p>
        </p:txBody>
      </p:sp>
      <p:sp>
        <p:nvSpPr>
          <p:cNvPr id="344" name="Reflect"/>
          <p:cNvSpPr txBox="1"/>
          <p:nvPr/>
        </p:nvSpPr>
        <p:spPr>
          <a:xfrm>
            <a:off x="13203775" y="1182520"/>
            <a:ext cx="1129922"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Reflect</a:t>
            </a:r>
          </a:p>
        </p:txBody>
      </p:sp>
      <p:sp>
        <p:nvSpPr>
          <p:cNvPr id="345" name="Playback"/>
          <p:cNvSpPr txBox="1"/>
          <p:nvPr/>
        </p:nvSpPr>
        <p:spPr>
          <a:xfrm>
            <a:off x="14852905" y="1182520"/>
            <a:ext cx="1389716"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solidFill>
                  <a:srgbClr val="FFFFFF"/>
                </a:solidFill>
                <a:latin typeface="Helvetica"/>
                <a:ea typeface="Helvetica"/>
                <a:cs typeface="Helvetica"/>
                <a:sym typeface="Helvetica"/>
              </a:defRPr>
            </a:lvl1pPr>
          </a:lstStyle>
          <a:p>
            <a:pPr/>
            <a:r>
              <a:t>Playback</a:t>
            </a:r>
          </a:p>
        </p:txBody>
      </p:sp>
      <p:sp>
        <p:nvSpPr>
          <p:cNvPr id="346"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3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ext + Circle Crop copy">
    <p:bg>
      <p:bgPr>
        <a:solidFill>
          <a:srgbClr val="FFFFFF"/>
        </a:solidFill>
      </p:bgPr>
    </p:bg>
    <p:spTree>
      <p:nvGrpSpPr>
        <p:cNvPr id="1" name=""/>
        <p:cNvGrpSpPr/>
        <p:nvPr/>
      </p:nvGrpSpPr>
      <p:grpSpPr>
        <a:xfrm>
          <a:off x="0" y="0"/>
          <a:ext cx="0" cy="0"/>
          <a:chOff x="0" y="0"/>
          <a:chExt cx="0" cy="0"/>
        </a:xfrm>
      </p:grpSpPr>
      <p:sp>
        <p:nvSpPr>
          <p:cNvPr id="354" name="Choose a high level goal for your user to complete during the test."/>
          <p:cNvSpPr txBox="1"/>
          <p:nvPr>
            <p:ph type="body" sz="quarter" idx="21"/>
          </p:nvPr>
        </p:nvSpPr>
        <p:spPr>
          <a:xfrm>
            <a:off x="1273513" y="3473779"/>
            <a:ext cx="9419267" cy="2743201"/>
          </a:xfrm>
          <a:prstGeom prst="rect">
            <a:avLst/>
          </a:prstGeom>
        </p:spPr>
        <p:txBody>
          <a:bodyPr lIns="0" tIns="0" rIns="0" bIns="0" anchor="t">
            <a:spAutoFit/>
          </a:bodyPr>
          <a:lstStyle>
            <a:lvl1pPr marL="0" indent="0">
              <a:spcBef>
                <a:spcPts val="0"/>
              </a:spcBef>
              <a:buSzTx/>
              <a:buNone/>
              <a:defRPr sz="6000">
                <a:latin typeface="Helvetica"/>
                <a:ea typeface="Helvetica"/>
                <a:cs typeface="Helvetica"/>
                <a:sym typeface="Helvetica"/>
              </a:defRPr>
            </a:lvl1pPr>
          </a:lstStyle>
          <a:p>
            <a:pPr/>
            <a:r>
              <a:t>Choose a high level goal for your user to complete during the test.</a:t>
            </a:r>
          </a:p>
        </p:txBody>
      </p:sp>
      <p:sp>
        <p:nvSpPr>
          <p:cNvPr id="355" name="Enter a Phase"/>
          <p:cNvSpPr txBox="1"/>
          <p:nvPr>
            <p:ph type="body" sz="quarter" idx="22"/>
          </p:nvPr>
        </p:nvSpPr>
        <p:spPr>
          <a:xfrm>
            <a:off x="1273513" y="2926878"/>
            <a:ext cx="4498951" cy="330201"/>
          </a:xfrm>
          <a:prstGeom prst="rect">
            <a:avLst/>
          </a:prstGeom>
        </p:spPr>
        <p:txBody>
          <a:bodyPr lIns="0" tIns="0" rIns="0" bIns="0" anchor="t">
            <a:sp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Enter a Phase</a:t>
            </a:r>
          </a:p>
        </p:txBody>
      </p:sp>
      <p:sp>
        <p:nvSpPr>
          <p:cNvPr id="356" name="Image"/>
          <p:cNvSpPr/>
          <p:nvPr>
            <p:ph type="pic" idx="23"/>
          </p:nvPr>
        </p:nvSpPr>
        <p:spPr>
          <a:xfrm>
            <a:off x="3055570" y="-915178"/>
            <a:ext cx="25411113" cy="16943766"/>
          </a:xfrm>
          <a:prstGeom prst="rect">
            <a:avLst/>
          </a:prstGeom>
        </p:spPr>
        <p:txBody>
          <a:bodyPr lIns="91439" tIns="45719" rIns="91439" bIns="45719" anchor="t">
            <a:noAutofit/>
          </a:bodyPr>
          <a:lstStyle/>
          <a:p>
            <a:pPr/>
          </a:p>
        </p:txBody>
      </p:sp>
      <p:sp>
        <p:nvSpPr>
          <p:cNvPr id="357" name="Example goal: Assign the new employee a work station."/>
          <p:cNvSpPr txBox="1"/>
          <p:nvPr/>
        </p:nvSpPr>
        <p:spPr>
          <a:xfrm>
            <a:off x="1421117" y="7174205"/>
            <a:ext cx="5669567" cy="9144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330200" indent="-330200" algn="l">
              <a:spcBef>
                <a:spcPts val="3000"/>
              </a:spcBef>
              <a:buClr>
                <a:schemeClr val="accent1"/>
              </a:buClr>
              <a:buSzPct val="80000"/>
              <a:buChar char="•"/>
              <a:defRPr b="0">
                <a:latin typeface="Helvetica"/>
                <a:ea typeface="Helvetica"/>
                <a:cs typeface="Helvetica"/>
                <a:sym typeface="Helvetica"/>
              </a:defRPr>
            </a:pPr>
            <a:r>
              <a:rPr b="1"/>
              <a:t>Example goal: </a:t>
            </a:r>
            <a:r>
              <a:t>Assign the new employee a work station.</a:t>
            </a:r>
          </a:p>
        </p:txBody>
      </p:sp>
      <p:sp>
        <p:nvSpPr>
          <p:cNvPr id="358"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359" name="Intro"/>
          <p:cNvSpPr txBox="1"/>
          <p:nvPr/>
        </p:nvSpPr>
        <p:spPr>
          <a:xfrm>
            <a:off x="6996983" y="1195220"/>
            <a:ext cx="933854"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Intro</a:t>
            </a:r>
          </a:p>
        </p:txBody>
      </p:sp>
      <p:sp>
        <p:nvSpPr>
          <p:cNvPr id="360" name="Identify"/>
          <p:cNvSpPr txBox="1"/>
          <p:nvPr/>
        </p:nvSpPr>
        <p:spPr>
          <a:xfrm>
            <a:off x="8417715" y="1195220"/>
            <a:ext cx="1308018"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latin typeface="Helvetica"/>
                <a:ea typeface="Helvetica"/>
                <a:cs typeface="Helvetica"/>
                <a:sym typeface="Helvetica"/>
              </a:defRPr>
            </a:lvl1pPr>
          </a:lstStyle>
          <a:p>
            <a:pPr/>
            <a:r>
              <a:t>Identify</a:t>
            </a:r>
          </a:p>
        </p:txBody>
      </p:sp>
      <p:sp>
        <p:nvSpPr>
          <p:cNvPr id="361" name="Prepare"/>
          <p:cNvSpPr txBox="1"/>
          <p:nvPr/>
        </p:nvSpPr>
        <p:spPr>
          <a:xfrm>
            <a:off x="10168925" y="1195220"/>
            <a:ext cx="1266559"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latin typeface="Helvetica"/>
                <a:ea typeface="Helvetica"/>
                <a:cs typeface="Helvetica"/>
                <a:sym typeface="Helvetica"/>
              </a:defRPr>
            </a:lvl1pPr>
          </a:lstStyle>
          <a:p>
            <a:pPr/>
            <a:r>
              <a:t>Prepare</a:t>
            </a:r>
          </a:p>
        </p:txBody>
      </p:sp>
      <p:sp>
        <p:nvSpPr>
          <p:cNvPr id="362" name="Test"/>
          <p:cNvSpPr txBox="1"/>
          <p:nvPr/>
        </p:nvSpPr>
        <p:spPr>
          <a:xfrm>
            <a:off x="11954693" y="1195220"/>
            <a:ext cx="729873"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latin typeface="Helvetica"/>
                <a:ea typeface="Helvetica"/>
                <a:cs typeface="Helvetica"/>
                <a:sym typeface="Helvetica"/>
              </a:defRPr>
            </a:lvl1pPr>
          </a:lstStyle>
          <a:p>
            <a:pPr/>
            <a:r>
              <a:t>Test</a:t>
            </a:r>
          </a:p>
        </p:txBody>
      </p:sp>
      <p:sp>
        <p:nvSpPr>
          <p:cNvPr id="363" name="Reflect"/>
          <p:cNvSpPr txBox="1"/>
          <p:nvPr/>
        </p:nvSpPr>
        <p:spPr>
          <a:xfrm>
            <a:off x="13203775" y="1195220"/>
            <a:ext cx="1129922"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latin typeface="Helvetica"/>
                <a:ea typeface="Helvetica"/>
                <a:cs typeface="Helvetica"/>
                <a:sym typeface="Helvetica"/>
              </a:defRPr>
            </a:lvl1pPr>
          </a:lstStyle>
          <a:p>
            <a:pPr/>
            <a:r>
              <a:t>Reflect</a:t>
            </a:r>
          </a:p>
        </p:txBody>
      </p:sp>
      <p:sp>
        <p:nvSpPr>
          <p:cNvPr id="364" name="Playback"/>
          <p:cNvSpPr txBox="1"/>
          <p:nvPr/>
        </p:nvSpPr>
        <p:spPr>
          <a:xfrm>
            <a:off x="14852905" y="1195220"/>
            <a:ext cx="1389716" cy="863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b="0" sz="2500">
                <a:latin typeface="Helvetica"/>
                <a:ea typeface="Helvetica"/>
                <a:cs typeface="Helvetica"/>
                <a:sym typeface="Helvetica"/>
              </a:defRPr>
            </a:lvl1pPr>
          </a:lstStyle>
          <a:p>
            <a:pPr/>
            <a:r>
              <a:t>Playback</a:t>
            </a:r>
          </a:p>
        </p:txBody>
      </p:sp>
      <p:sp>
        <p:nvSpPr>
          <p:cNvPr id="365"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August 23, 2018</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2018 IBM Corporation</a:t>
            </a:r>
          </a:p>
        </p:txBody>
      </p:sp>
      <p:sp>
        <p:nvSpPr>
          <p:cNvPr id="366"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367" name="As-Is Scenario Map"/>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Scenario Map</a:t>
            </a:r>
          </a:p>
        </p:txBody>
      </p:sp>
      <p:sp>
        <p:nvSpPr>
          <p:cNvPr id="3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Full Image">
    <p:bg>
      <p:bgPr>
        <a:solidFill>
          <a:srgbClr val="FFFFFF"/>
        </a:solidFill>
      </p:bgPr>
    </p:bg>
    <p:spTree>
      <p:nvGrpSpPr>
        <p:cNvPr id="1" name=""/>
        <p:cNvGrpSpPr/>
        <p:nvPr/>
      </p:nvGrpSpPr>
      <p:grpSpPr>
        <a:xfrm>
          <a:off x="0" y="0"/>
          <a:ext cx="0" cy="0"/>
          <a:chOff x="0" y="0"/>
          <a:chExt cx="0" cy="0"/>
        </a:xfrm>
      </p:grpSpPr>
      <p:sp>
        <p:nvSpPr>
          <p:cNvPr id="375"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171717"/>
                </a:solidFill>
                <a:latin typeface="Helvetica"/>
                <a:ea typeface="Helvetica"/>
                <a:cs typeface="Helvetica"/>
                <a:sym typeface="Helvetica"/>
              </a:defRPr>
            </a:pPr>
            <a:r>
              <a:t>Enterprise Design Thinking Toolkit </a:t>
            </a:r>
            <a:r>
              <a:rPr>
                <a:solidFill>
                  <a:srgbClr val="EE538B"/>
                </a:solidFill>
              </a:rPr>
              <a:t>•</a:t>
            </a:r>
            <a:r>
              <a:t> August 23, 2018 </a:t>
            </a:r>
            <a:r>
              <a:rPr>
                <a:solidFill>
                  <a:srgbClr val="EE538B"/>
                </a:solidFill>
              </a:rPr>
              <a:t>•</a:t>
            </a:r>
            <a:r>
              <a:t> © 2018 IBM Corporation</a:t>
            </a:r>
          </a:p>
        </p:txBody>
      </p:sp>
      <p:sp>
        <p:nvSpPr>
          <p:cNvPr id="376" name="Experience Based Roadmap.gif"/>
          <p:cNvSpPr/>
          <p:nvPr>
            <p:ph type="media" idx="21"/>
          </p:nvPr>
        </p:nvSpPr>
        <p:spPr>
          <a:xfrm>
            <a:off x="-20330" y="-774707"/>
            <a:ext cx="24424660" cy="15265414"/>
          </a:xfrm>
          <a:prstGeom prst="rect">
            <a:avLst/>
          </a:prstGeom>
        </p:spPr>
        <p:txBody>
          <a:bodyPr lIns="91439" tIns="45719" rIns="91439" bIns="45719" anchor="t">
            <a:noAutofit/>
          </a:bodyPr>
          <a:lstStyle/>
          <a:p>
            <a:pPr/>
          </a:p>
        </p:txBody>
      </p:sp>
      <p:sp>
        <p:nvSpPr>
          <p:cNvPr id="37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ction type">
    <p:bg>
      <p:bgPr>
        <a:solidFill>
          <a:srgbClr val="FFFFFF"/>
        </a:solidFill>
      </p:bgPr>
    </p:bg>
    <p:spTree>
      <p:nvGrpSpPr>
        <p:cNvPr id="1" name=""/>
        <p:cNvGrpSpPr/>
        <p:nvPr/>
      </p:nvGrpSpPr>
      <p:grpSpPr>
        <a:xfrm>
          <a:off x="0" y="0"/>
          <a:ext cx="0" cy="0"/>
          <a:chOff x="0" y="0"/>
          <a:chExt cx="0" cy="0"/>
        </a:xfrm>
      </p:grpSpPr>
      <p:sp>
        <p:nvSpPr>
          <p:cNvPr id="384" name="Square"/>
          <p:cNvSpPr/>
          <p:nvPr/>
        </p:nvSpPr>
        <p:spPr>
          <a:xfrm rot="19800000">
            <a:off x="3280462" y="-2060008"/>
            <a:ext cx="17836016" cy="17836016"/>
          </a:xfrm>
          <a:prstGeom prst="rect">
            <a:avLst/>
          </a:prstGeom>
          <a:solidFill>
            <a:srgbClr val="252525">
              <a:alpha val="6276"/>
            </a:srgbClr>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85" name="Ready, Set, Go!"/>
          <p:cNvSpPr txBox="1"/>
          <p:nvPr>
            <p:ph type="body" sz="quarter" idx="21"/>
          </p:nvPr>
        </p:nvSpPr>
        <p:spPr>
          <a:xfrm>
            <a:off x="6977633" y="5829300"/>
            <a:ext cx="10844809" cy="1930401"/>
          </a:xfrm>
          <a:prstGeom prst="rect">
            <a:avLst/>
          </a:prstGeom>
        </p:spPr>
        <p:txBody>
          <a:bodyPr wrap="none">
            <a:spAutoFit/>
          </a:bodyPr>
          <a:lstStyle>
            <a:lvl1pPr marL="0" indent="0">
              <a:spcBef>
                <a:spcPts val="0"/>
              </a:spcBef>
              <a:buSzTx/>
              <a:buNone/>
              <a:defRPr sz="12000">
                <a:solidFill>
                  <a:srgbClr val="5E5E5E"/>
                </a:solidFill>
                <a:latin typeface="Helvetica"/>
                <a:ea typeface="Helvetica"/>
                <a:cs typeface="Helvetica"/>
                <a:sym typeface="Helvetica"/>
              </a:defRPr>
            </a:lvl1pPr>
          </a:lstStyle>
          <a:p>
            <a:pPr/>
            <a:r>
              <a:t>Ready, Set, Go!</a:t>
            </a:r>
          </a:p>
        </p:txBody>
      </p:sp>
      <p:sp>
        <p:nvSpPr>
          <p:cNvPr id="386" name="Enterprise Design Thinking Toolkit • © 2021 IBM Corporation"/>
          <p:cNvSpPr txBox="1"/>
          <p:nvPr/>
        </p:nvSpPr>
        <p:spPr>
          <a:xfrm>
            <a:off x="1274233" y="12856633"/>
            <a:ext cx="4775362"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2021 IBM Corporation</a:t>
            </a:r>
          </a:p>
        </p:txBody>
      </p:sp>
      <p:sp>
        <p:nvSpPr>
          <p:cNvPr id="38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Black">
    <p:spTree>
      <p:nvGrpSpPr>
        <p:cNvPr id="1" name=""/>
        <p:cNvGrpSpPr/>
        <p:nvPr/>
      </p:nvGrpSpPr>
      <p:grpSpPr>
        <a:xfrm>
          <a:off x="0" y="0"/>
          <a:ext cx="0" cy="0"/>
          <a:chOff x="0" y="0"/>
          <a:chExt cx="0" cy="0"/>
        </a:xfrm>
      </p:grpSpPr>
      <p:sp>
        <p:nvSpPr>
          <p:cNvPr id="394"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3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FFFFFF"/>
        </a:solidFill>
      </p:bgPr>
    </p:bg>
    <p:spTree>
      <p:nvGrpSpPr>
        <p:cNvPr id="1" name=""/>
        <p:cNvGrpSpPr/>
        <p:nvPr/>
      </p:nvGrpSpPr>
      <p:grpSpPr>
        <a:xfrm>
          <a:off x="0" y="0"/>
          <a:ext cx="0" cy="0"/>
          <a:chOff x="0" y="0"/>
          <a:chExt cx="0" cy="0"/>
        </a:xfrm>
      </p:grpSpPr>
      <p:sp>
        <p:nvSpPr>
          <p:cNvPr id="402"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1"/>
                </a:solidFill>
              </a:rPr>
              <a:t> •</a:t>
            </a:r>
            <a:r>
              <a:rPr>
                <a:solidFill>
                  <a:schemeClr val="accent4">
                    <a:hueOff val="-461056"/>
                    <a:satOff val="4338"/>
                    <a:lumOff val="-10225"/>
                  </a:schemeClr>
                </a:solidFill>
              </a:rPr>
              <a:t> </a:t>
            </a:r>
            <a:r>
              <a:t>August 23, 2018</a:t>
            </a:r>
            <a:r>
              <a:rPr>
                <a:solidFill>
                  <a:schemeClr val="accent1"/>
                </a:solidFill>
              </a:rPr>
              <a:t> • </a:t>
            </a:r>
            <a:r>
              <a:t>© 2018 IBM Corporation</a:t>
            </a:r>
          </a:p>
        </p:txBody>
      </p:sp>
      <p:sp>
        <p:nvSpPr>
          <p:cNvPr id="4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Instruction copy">
    <p:bg>
      <p:bgPr>
        <a:solidFill>
          <a:srgbClr val="FFFFFF"/>
        </a:solidFill>
      </p:bgPr>
    </p:bg>
    <p:spTree>
      <p:nvGrpSpPr>
        <p:cNvPr id="1" name=""/>
        <p:cNvGrpSpPr/>
        <p:nvPr/>
      </p:nvGrpSpPr>
      <p:grpSpPr>
        <a:xfrm>
          <a:off x="0" y="0"/>
          <a:ext cx="0" cy="0"/>
          <a:chOff x="0" y="0"/>
          <a:chExt cx="0" cy="0"/>
        </a:xfrm>
      </p:grpSpPr>
      <p:sp>
        <p:nvSpPr>
          <p:cNvPr id="410" name="Image"/>
          <p:cNvSpPr/>
          <p:nvPr>
            <p:ph type="pic" idx="21"/>
          </p:nvPr>
        </p:nvSpPr>
        <p:spPr>
          <a:xfrm>
            <a:off x="11324828" y="0"/>
            <a:ext cx="13716001" cy="13716000"/>
          </a:xfrm>
          <a:prstGeom prst="rect">
            <a:avLst/>
          </a:prstGeom>
        </p:spPr>
        <p:txBody>
          <a:bodyPr lIns="91439" tIns="45719" rIns="91439" bIns="45719" anchor="t">
            <a:noAutofit/>
          </a:bodyPr>
          <a:lstStyle/>
          <a:p>
            <a:pPr/>
          </a:p>
        </p:txBody>
      </p:sp>
      <p:sp>
        <p:nvSpPr>
          <p:cNvPr id="411" name="Circle"/>
          <p:cNvSpPr/>
          <p:nvPr/>
        </p:nvSpPr>
        <p:spPr>
          <a:xfrm>
            <a:off x="9913189" y="-6140864"/>
            <a:ext cx="1847138" cy="1847138"/>
          </a:xfrm>
          <a:prstGeom prst="ellipse">
            <a:avLst/>
          </a:prstGeom>
          <a:solidFill>
            <a:srgbClr val="FDDE07"/>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2" name="Square"/>
          <p:cNvSpPr/>
          <p:nvPr/>
        </p:nvSpPr>
        <p:spPr>
          <a:xfrm>
            <a:off x="12171318" y="-6140864"/>
            <a:ext cx="1847138" cy="1847138"/>
          </a:xfrm>
          <a:prstGeom prst="rect">
            <a:avLst/>
          </a:prstGeom>
          <a:solidFill>
            <a:srgbClr val="1A9DEC"/>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3" name="Triangle"/>
          <p:cNvSpPr/>
          <p:nvPr/>
        </p:nvSpPr>
        <p:spPr>
          <a:xfrm>
            <a:off x="14466186" y="-6055899"/>
            <a:ext cx="1847139" cy="1677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C5143"/>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4" name="Rectangle"/>
          <p:cNvSpPr/>
          <p:nvPr/>
        </p:nvSpPr>
        <p:spPr>
          <a:xfrm>
            <a:off x="-25400" y="-25400"/>
            <a:ext cx="12192003" cy="13766800"/>
          </a:xfrm>
          <a:prstGeom prst="rect">
            <a:avLst/>
          </a:prstGeom>
          <a:solidFill>
            <a:srgbClr val="FFFFFF"/>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5" name="Enter a Phase"/>
          <p:cNvSpPr txBox="1"/>
          <p:nvPr>
            <p:ph type="body" sz="quarter" idx="22"/>
          </p:nvPr>
        </p:nvSpPr>
        <p:spPr>
          <a:xfrm>
            <a:off x="1273513" y="2926878"/>
            <a:ext cx="4498951" cy="368301"/>
          </a:xfrm>
          <a:prstGeom prst="rect">
            <a:avLst/>
          </a:prstGeom>
        </p:spPr>
        <p:txBody>
          <a:bodyPr lIns="0" tIns="0" rIns="0" bIns="0" anchor="t">
            <a:no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Enter a Phase</a:t>
            </a:r>
          </a:p>
        </p:txBody>
      </p:sp>
      <p:sp>
        <p:nvSpPr>
          <p:cNvPr id="416" name="Example goal: Assign the new employee a work station."/>
          <p:cNvSpPr txBox="1"/>
          <p:nvPr>
            <p:ph type="body" sz="quarter" idx="23"/>
          </p:nvPr>
        </p:nvSpPr>
        <p:spPr>
          <a:xfrm>
            <a:off x="1421117" y="7174205"/>
            <a:ext cx="5669567" cy="914401"/>
          </a:xfrm>
          <a:prstGeom prst="rect">
            <a:avLst/>
          </a:prstGeom>
        </p:spPr>
        <p:txBody>
          <a:bodyPr lIns="0" tIns="0" rIns="0" bIns="0" anchor="t">
            <a:spAutoFit/>
          </a:bodyPr>
          <a:lstStyle/>
          <a:p>
            <a:pPr marL="330200" indent="-330200">
              <a:spcBef>
                <a:spcPts val="3000"/>
              </a:spcBef>
              <a:buClr>
                <a:schemeClr val="accent1"/>
              </a:buClr>
              <a:buSzPct val="80000"/>
              <a:defRPr sz="3000">
                <a:latin typeface="Helvetica"/>
                <a:ea typeface="Helvetica"/>
                <a:cs typeface="Helvetica"/>
                <a:sym typeface="Helvetica"/>
              </a:defRPr>
            </a:pPr>
            <a:r>
              <a:rPr b="1"/>
              <a:t>Example goal: </a:t>
            </a:r>
            <a:r>
              <a:t>Assign the new employee a work station.</a:t>
            </a:r>
          </a:p>
        </p:txBody>
      </p:sp>
      <p:sp>
        <p:nvSpPr>
          <p:cNvPr id="417" name="Choose a high level goal for your user to complete during the test."/>
          <p:cNvSpPr txBox="1"/>
          <p:nvPr>
            <p:ph type="body" sz="quarter" idx="24"/>
          </p:nvPr>
        </p:nvSpPr>
        <p:spPr>
          <a:xfrm>
            <a:off x="1273513" y="3473779"/>
            <a:ext cx="8540982" cy="2743201"/>
          </a:xfrm>
          <a:prstGeom prst="rect">
            <a:avLst/>
          </a:prstGeom>
        </p:spPr>
        <p:txBody>
          <a:bodyPr lIns="0" tIns="0" rIns="0" bIns="0" anchor="t">
            <a:spAutoFit/>
          </a:bodyPr>
          <a:lstStyle>
            <a:lvl1pPr marL="0" indent="0">
              <a:spcBef>
                <a:spcPts val="0"/>
              </a:spcBef>
              <a:buSzTx/>
              <a:buNone/>
              <a:defRPr sz="6000">
                <a:latin typeface="Helvetica"/>
                <a:ea typeface="Helvetica"/>
                <a:cs typeface="Helvetica"/>
                <a:sym typeface="Helvetica"/>
              </a:defRPr>
            </a:lvl1pPr>
          </a:lstStyle>
          <a:p>
            <a:pPr/>
            <a:r>
              <a:t>Choose a high level goal for your user to complete during the test.</a:t>
            </a:r>
          </a:p>
        </p:txBody>
      </p:sp>
      <p:sp>
        <p:nvSpPr>
          <p:cNvPr id="418"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419" name="30 min"/>
          <p:cNvSpPr txBox="1"/>
          <p:nvPr>
            <p:ph type="body" sz="quarter" idx="25"/>
          </p:nvPr>
        </p:nvSpPr>
        <p:spPr>
          <a:xfrm>
            <a:off x="5958093" y="1277770"/>
            <a:ext cx="798266" cy="355601"/>
          </a:xfrm>
          <a:prstGeom prst="rect">
            <a:avLst/>
          </a:prstGeom>
        </p:spPr>
        <p:txBody>
          <a:bodyPr wrap="none">
            <a:spAutoFit/>
          </a:bodyPr>
          <a:lstStyle>
            <a:lvl1pPr marL="0" indent="0" algn="ctr">
              <a:spcBef>
                <a:spcPts val="0"/>
              </a:spcBef>
              <a:buSzTx/>
              <a:buNone/>
              <a:defRPr b="1" sz="1700">
                <a:latin typeface="Helvetica"/>
                <a:ea typeface="Helvetica"/>
                <a:cs typeface="Helvetica"/>
                <a:sym typeface="Helvetica"/>
              </a:defRPr>
            </a:lvl1pPr>
          </a:lstStyle>
          <a:p>
            <a:pPr/>
            <a:r>
              <a:t>30 min</a:t>
            </a:r>
          </a:p>
        </p:txBody>
      </p:sp>
      <p:sp>
        <p:nvSpPr>
          <p:cNvPr id="420" name="Activity name"/>
          <p:cNvSpPr txBox="1"/>
          <p:nvPr>
            <p:ph type="body" sz="quarter" idx="26"/>
          </p:nvPr>
        </p:nvSpPr>
        <p:spPr>
          <a:xfrm>
            <a:off x="1251937" y="1195220"/>
            <a:ext cx="3802036" cy="482601"/>
          </a:xfrm>
          <a:prstGeom prst="rect">
            <a:avLst/>
          </a:prstGeom>
        </p:spPr>
        <p:txBody>
          <a:bodyPr anchor="t">
            <a:spAutoFit/>
          </a:bodyPr>
          <a:lstStyle>
            <a:lvl1pPr marL="0" indent="0">
              <a:spcBef>
                <a:spcPts val="0"/>
              </a:spcBef>
              <a:buSzTx/>
              <a:buNone/>
              <a:defRPr b="1" sz="2500">
                <a:latin typeface="Helvetica"/>
                <a:ea typeface="Helvetica"/>
                <a:cs typeface="Helvetica"/>
                <a:sym typeface="Helvetica"/>
              </a:defRPr>
            </a:lvl1pPr>
          </a:lstStyle>
          <a:p>
            <a:pPr/>
            <a:r>
              <a:t>Activity name</a:t>
            </a:r>
          </a:p>
        </p:txBody>
      </p:sp>
      <p:sp>
        <p:nvSpPr>
          <p:cNvPr id="421"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August 23, 2018</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2018 IBM Corporation</a:t>
            </a:r>
          </a:p>
        </p:txBody>
      </p:sp>
      <p:sp>
        <p:nvSpPr>
          <p:cNvPr id="4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Instruction copy 2">
    <p:bg>
      <p:bgPr>
        <a:solidFill>
          <a:srgbClr val="F3F3F3"/>
        </a:solidFill>
      </p:bgPr>
    </p:bg>
    <p:spTree>
      <p:nvGrpSpPr>
        <p:cNvPr id="1" name=""/>
        <p:cNvGrpSpPr/>
        <p:nvPr/>
      </p:nvGrpSpPr>
      <p:grpSpPr>
        <a:xfrm>
          <a:off x="0" y="0"/>
          <a:ext cx="0" cy="0"/>
          <a:chOff x="0" y="0"/>
          <a:chExt cx="0" cy="0"/>
        </a:xfrm>
      </p:grpSpPr>
      <p:sp>
        <p:nvSpPr>
          <p:cNvPr id="429" name="Circle"/>
          <p:cNvSpPr/>
          <p:nvPr/>
        </p:nvSpPr>
        <p:spPr>
          <a:xfrm>
            <a:off x="9913189" y="-6140864"/>
            <a:ext cx="1847138" cy="1847138"/>
          </a:xfrm>
          <a:prstGeom prst="ellipse">
            <a:avLst/>
          </a:prstGeom>
          <a:solidFill>
            <a:srgbClr val="FDDE07"/>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30" name="Square"/>
          <p:cNvSpPr/>
          <p:nvPr/>
        </p:nvSpPr>
        <p:spPr>
          <a:xfrm>
            <a:off x="12171318" y="-6140864"/>
            <a:ext cx="1847138" cy="1847138"/>
          </a:xfrm>
          <a:prstGeom prst="rect">
            <a:avLst/>
          </a:prstGeom>
          <a:solidFill>
            <a:srgbClr val="1A9DEC"/>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31" name="Triangle"/>
          <p:cNvSpPr/>
          <p:nvPr/>
        </p:nvSpPr>
        <p:spPr>
          <a:xfrm>
            <a:off x="14466186" y="-6055899"/>
            <a:ext cx="1847139" cy="16772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C5143"/>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32" name="DSC09902.jpeg"/>
          <p:cNvSpPr/>
          <p:nvPr>
            <p:ph type="pic" idx="21"/>
          </p:nvPr>
        </p:nvSpPr>
        <p:spPr>
          <a:xfrm>
            <a:off x="8006210" y="-62568"/>
            <a:ext cx="20750978" cy="13840942"/>
          </a:xfrm>
          <a:prstGeom prst="rect">
            <a:avLst/>
          </a:prstGeom>
        </p:spPr>
        <p:txBody>
          <a:bodyPr lIns="91439" tIns="45719" rIns="91439" bIns="45719" anchor="t">
            <a:noAutofit/>
          </a:bodyPr>
          <a:lstStyle/>
          <a:p>
            <a:pPr/>
          </a:p>
        </p:txBody>
      </p:sp>
      <p:sp>
        <p:nvSpPr>
          <p:cNvPr id="433" name="Square"/>
          <p:cNvSpPr/>
          <p:nvPr>
            <p:ph type="body" idx="22"/>
          </p:nvPr>
        </p:nvSpPr>
        <p:spPr>
          <a:xfrm rot="20598120">
            <a:off x="-5519471" y="-522463"/>
            <a:ext cx="15578072" cy="15578072"/>
          </a:xfrm>
          <a:prstGeom prst="rect">
            <a:avLst/>
          </a:prstGeom>
          <a:solidFill>
            <a:srgbClr val="FFFFFF"/>
          </a:solidFill>
          <a:effectLst>
            <a:outerShdw sx="100000" sy="100000" kx="0" ky="0" algn="b" rotWithShape="0" blurRad="317500" dist="25400" dir="5400000">
              <a:srgbClr val="000000">
                <a:alpha val="11250"/>
              </a:srgbClr>
            </a:outerShdw>
          </a:effectLst>
        </p:spPr>
        <p:txBody>
          <a:bodyPr lIns="0" tIns="0" rIns="0" bIns="0">
            <a:noAutofit/>
          </a:bodyPr>
          <a:lstStyle/>
          <a:p>
            <a:pPr marL="0" indent="0" algn="ctr">
              <a:spcBef>
                <a:spcPts val="0"/>
              </a:spcBef>
              <a:buSzTx/>
              <a:buNone/>
              <a:defRPr sz="3200">
                <a:latin typeface="+mn-lt"/>
                <a:ea typeface="+mn-ea"/>
                <a:cs typeface="+mn-cs"/>
                <a:sym typeface="Helvetica Neue Medium"/>
              </a:defRPr>
            </a:pPr>
          </a:p>
        </p:txBody>
      </p:sp>
      <p:sp>
        <p:nvSpPr>
          <p:cNvPr id="434" name="Example goal: Assign a workstation to a new employee."/>
          <p:cNvSpPr txBox="1"/>
          <p:nvPr>
            <p:ph type="body" sz="quarter" idx="23"/>
          </p:nvPr>
        </p:nvSpPr>
        <p:spPr>
          <a:xfrm>
            <a:off x="1421117" y="9489778"/>
            <a:ext cx="6331892" cy="914401"/>
          </a:xfrm>
          <a:prstGeom prst="rect">
            <a:avLst/>
          </a:prstGeom>
        </p:spPr>
        <p:txBody>
          <a:bodyPr lIns="0" tIns="0" rIns="0" bIns="0" anchor="t">
            <a:spAutoFit/>
          </a:bodyPr>
          <a:lstStyle/>
          <a:p>
            <a:pPr marL="330200" indent="-330200">
              <a:spcBef>
                <a:spcPts val="3000"/>
              </a:spcBef>
              <a:buClr>
                <a:schemeClr val="accent1"/>
              </a:buClr>
              <a:buSzPct val="80000"/>
              <a:defRPr sz="3000">
                <a:latin typeface="Helvetica"/>
                <a:ea typeface="Helvetica"/>
                <a:cs typeface="Helvetica"/>
                <a:sym typeface="Helvetica"/>
              </a:defRPr>
            </a:pPr>
            <a:r>
              <a:rPr b="1"/>
              <a:t>Example goal: </a:t>
            </a:r>
            <a:r>
              <a:t>Assign a workstation to a new employee.</a:t>
            </a:r>
          </a:p>
        </p:txBody>
      </p:sp>
      <p:sp>
        <p:nvSpPr>
          <p:cNvPr id="435" name="Test with users"/>
          <p:cNvSpPr txBox="1"/>
          <p:nvPr>
            <p:ph type="body" sz="quarter" idx="24"/>
          </p:nvPr>
        </p:nvSpPr>
        <p:spPr>
          <a:xfrm>
            <a:off x="1273513" y="2926878"/>
            <a:ext cx="4498951" cy="368301"/>
          </a:xfrm>
          <a:prstGeom prst="rect">
            <a:avLst/>
          </a:prstGeom>
        </p:spPr>
        <p:txBody>
          <a:bodyPr lIns="0" tIns="0" rIns="0" bIns="0" anchor="t">
            <a:noAutofit/>
          </a:bodyPr>
          <a:lstStyle>
            <a:lvl1pPr marL="0" indent="0">
              <a:spcBef>
                <a:spcPts val="0"/>
              </a:spcBef>
              <a:buClr>
                <a:srgbClr val="FFA0C2"/>
              </a:buClr>
              <a:buSzTx/>
              <a:buNone/>
              <a:defRPr b="1" cap="all" spc="219" sz="2200">
                <a:solidFill>
                  <a:schemeClr val="accent1"/>
                </a:solidFill>
                <a:latin typeface="Helvetica"/>
                <a:ea typeface="Helvetica"/>
                <a:cs typeface="Helvetica"/>
                <a:sym typeface="Helvetica"/>
              </a:defRPr>
            </a:lvl1pPr>
          </a:lstStyle>
          <a:p>
            <a:pPr/>
            <a:r>
              <a:t>Test with users</a:t>
            </a:r>
          </a:p>
        </p:txBody>
      </p:sp>
      <p:sp>
        <p:nvSpPr>
          <p:cNvPr id="436" name="Do not demonstrate how to use the prototype to successfully complete the goal."/>
          <p:cNvSpPr txBox="1"/>
          <p:nvPr>
            <p:ph type="body" sz="quarter" idx="25"/>
          </p:nvPr>
        </p:nvSpPr>
        <p:spPr>
          <a:xfrm>
            <a:off x="1273513" y="3473779"/>
            <a:ext cx="8287825" cy="4572001"/>
          </a:xfrm>
          <a:prstGeom prst="rect">
            <a:avLst/>
          </a:prstGeom>
        </p:spPr>
        <p:txBody>
          <a:bodyPr lIns="0" tIns="0" rIns="0" bIns="0" anchor="t">
            <a:spAutoFit/>
          </a:bodyPr>
          <a:lstStyle>
            <a:lvl1pPr marL="0" indent="0">
              <a:spcBef>
                <a:spcPts val="0"/>
              </a:spcBef>
              <a:buSzTx/>
              <a:buNone/>
              <a:defRPr sz="6000">
                <a:latin typeface="Helvetica"/>
                <a:ea typeface="Helvetica"/>
                <a:cs typeface="Helvetica"/>
                <a:sym typeface="Helvetica"/>
              </a:defRPr>
            </a:lvl1pPr>
          </a:lstStyle>
          <a:p>
            <a:pPr/>
            <a:r>
              <a:t>Do not demonstrate how to use the prototype to successfully complete the goal.</a:t>
            </a:r>
          </a:p>
        </p:txBody>
      </p:sp>
      <p:sp>
        <p:nvSpPr>
          <p:cNvPr id="437" name="Enterprise Design Thinking Toolkit • August 23, 2018 • © 2018 IBM Corporation"/>
          <p:cNvSpPr txBox="1"/>
          <p:nvPr>
            <p:ph type="body" sz="quarter" idx="26"/>
          </p:nvPr>
        </p:nvSpPr>
        <p:spPr>
          <a:xfrm>
            <a:off x="1274233" y="12856633"/>
            <a:ext cx="6221723" cy="215901"/>
          </a:xfrm>
          <a:prstGeom prst="rect">
            <a:avLst/>
          </a:prstGeom>
        </p:spPr>
        <p:txBody>
          <a:bodyPr wrap="none" lIns="0" tIns="0" rIns="0" bIns="0" anchor="t">
            <a:spAutoFit/>
          </a:bodyPr>
          <a:lstStyle>
            <a:lvl1pPr marL="0" indent="0">
              <a:spcBef>
                <a:spcPts val="0"/>
              </a:spcBef>
              <a:buSzTx/>
              <a:buNone/>
              <a:defRPr sz="1400">
                <a:latin typeface="Helvetica"/>
                <a:ea typeface="Helvetica"/>
                <a:cs typeface="Helvetica"/>
                <a:sym typeface="Helvetica"/>
              </a:defRPr>
            </a:lvl1pPr>
          </a:lstStyle>
          <a:p>
            <a:pPr/>
            <a:r>
              <a:t>Enterprise Design Thinking Toolkit • August 23, 2018 • © 2018 IBM Corporation</a:t>
            </a:r>
          </a:p>
        </p:txBody>
      </p:sp>
      <p:sp>
        <p:nvSpPr>
          <p:cNvPr id="438"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439" name="As-Is Scenario Map"/>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Scenario Map</a:t>
            </a:r>
          </a:p>
        </p:txBody>
      </p:sp>
      <p:sp>
        <p:nvSpPr>
          <p:cNvPr id="4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king Title copy">
    <p:spTree>
      <p:nvGrpSpPr>
        <p:cNvPr id="1" name=""/>
        <p:cNvGrpSpPr/>
        <p:nvPr/>
      </p:nvGrpSpPr>
      <p:grpSpPr>
        <a:xfrm>
          <a:off x="0" y="0"/>
          <a:ext cx="0" cy="0"/>
          <a:chOff x="0" y="0"/>
          <a:chExt cx="0" cy="0"/>
        </a:xfrm>
      </p:grpSpPr>
      <p:sp>
        <p:nvSpPr>
          <p:cNvPr id="39"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1"/>
                </a:solidFill>
              </a:rPr>
              <a:t>•</a:t>
            </a:r>
            <a:r>
              <a:t> August 23, 2018 </a:t>
            </a:r>
            <a:r>
              <a:rPr>
                <a:solidFill>
                  <a:schemeClr val="accent1"/>
                </a:solidFill>
              </a:rPr>
              <a:t>•</a:t>
            </a:r>
            <a:r>
              <a:rPr>
                <a:solidFill>
                  <a:schemeClr val="accent5">
                    <a:hueOff val="-82419"/>
                    <a:satOff val="-9513"/>
                    <a:lumOff val="-16343"/>
                  </a:schemeClr>
                </a:solidFill>
              </a:rPr>
              <a:t> </a:t>
            </a:r>
            <a:r>
              <a:t>© 2018 IBM Corporation</a:t>
            </a:r>
          </a:p>
        </p:txBody>
      </p:sp>
      <p:sp>
        <p:nvSpPr>
          <p:cNvPr id="40" name="Reflective…"/>
          <p:cNvSpPr txBox="1"/>
          <p:nvPr>
            <p:ph type="body" sz="quarter" idx="21"/>
          </p:nvPr>
        </p:nvSpPr>
        <p:spPr>
          <a:xfrm>
            <a:off x="1273344" y="7321877"/>
            <a:ext cx="4874433" cy="2364741"/>
          </a:xfrm>
          <a:prstGeom prst="rect">
            <a:avLst/>
          </a:prstGeom>
        </p:spPr>
        <p:txBody>
          <a:bodyPr wrap="none" lIns="0" tIns="0" rIns="0" bIns="0" anchor="t">
            <a:spAutoFit/>
          </a:bodyPr>
          <a:lstStyle/>
          <a:p>
            <a:pPr marL="0" indent="0">
              <a:lnSpc>
                <a:spcPct val="90000"/>
              </a:lnSpc>
              <a:spcBef>
                <a:spcPts val="0"/>
              </a:spcBef>
              <a:buSzTx/>
              <a:buNone/>
              <a:defRPr sz="8200">
                <a:solidFill>
                  <a:srgbClr val="FFFFFF"/>
                </a:solidFill>
                <a:latin typeface="Helvetica"/>
                <a:ea typeface="Helvetica"/>
                <a:cs typeface="Helvetica"/>
                <a:sym typeface="Helvetica"/>
              </a:defRPr>
            </a:pPr>
            <a:r>
              <a:t>Reflective </a:t>
            </a:r>
          </a:p>
          <a:p>
            <a:pPr marL="0" indent="0">
              <a:lnSpc>
                <a:spcPct val="90000"/>
              </a:lnSpc>
              <a:spcBef>
                <a:spcPts val="0"/>
              </a:spcBef>
              <a:buSzTx/>
              <a:buNone/>
              <a:defRPr sz="8200">
                <a:solidFill>
                  <a:srgbClr val="FFFFFF"/>
                </a:solidFill>
                <a:latin typeface="Helvetica"/>
                <a:ea typeface="Helvetica"/>
                <a:cs typeface="Helvetica"/>
                <a:sym typeface="Helvetica"/>
              </a:defRPr>
            </a:pPr>
            <a:r>
              <a:t>Activity</a:t>
            </a:r>
          </a:p>
        </p:txBody>
      </p:sp>
      <p:sp>
        <p:nvSpPr>
          <p:cNvPr id="41" name="TOOLKIT"/>
          <p:cNvSpPr txBox="1"/>
          <p:nvPr/>
        </p:nvSpPr>
        <p:spPr>
          <a:xfrm>
            <a:off x="1374022" y="7120522"/>
            <a:ext cx="986706" cy="279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a:lnSpc>
                <a:spcPct val="90000"/>
              </a:lnSpc>
              <a:defRPr b="0" sz="1800">
                <a:solidFill>
                  <a:srgbClr val="FFFFFF"/>
                </a:solidFill>
                <a:latin typeface="Helvetica"/>
                <a:ea typeface="Helvetica"/>
                <a:cs typeface="Helvetica"/>
                <a:sym typeface="Helvetica"/>
              </a:defRPr>
            </a:lvl1pPr>
          </a:lstStyle>
          <a:p>
            <a:pPr/>
            <a:r>
              <a:t>TOOLKIT</a:t>
            </a:r>
          </a:p>
        </p:txBody>
      </p:sp>
      <p:sp>
        <p:nvSpPr>
          <p:cNvPr id="42" name="Square"/>
          <p:cNvSpPr/>
          <p:nvPr/>
        </p:nvSpPr>
        <p:spPr>
          <a:xfrm rot="21598394">
            <a:off x="15169495" y="-546278"/>
            <a:ext cx="15011756" cy="15011756"/>
          </a:xfrm>
          <a:prstGeom prst="rect">
            <a:avLst/>
          </a:prstGeom>
          <a:solidFill>
            <a:schemeClr val="accent1">
              <a:lumOff val="-1357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43" name="Square"/>
          <p:cNvSpPr/>
          <p:nvPr/>
        </p:nvSpPr>
        <p:spPr>
          <a:xfrm rot="19796265">
            <a:off x="14341941" y="-972124"/>
            <a:ext cx="15011756" cy="15011756"/>
          </a:xfrm>
          <a:prstGeom prst="rect">
            <a:avLst/>
          </a:prstGeom>
          <a:solidFill>
            <a:schemeClr val="accent1">
              <a:lumOff val="-1357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44" name="Square"/>
          <p:cNvSpPr/>
          <p:nvPr/>
        </p:nvSpPr>
        <p:spPr>
          <a:xfrm rot="1798779">
            <a:off x="15169495" y="-239305"/>
            <a:ext cx="15011756" cy="15011756"/>
          </a:xfrm>
          <a:prstGeom prst="rect">
            <a:avLst/>
          </a:prstGeom>
          <a:solidFill>
            <a:schemeClr val="accent1">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45" name="Enterprise…"/>
          <p:cNvSpPr txBox="1"/>
          <p:nvPr/>
        </p:nvSpPr>
        <p:spPr>
          <a:xfrm>
            <a:off x="1210119" y="628709"/>
            <a:ext cx="2096644" cy="174543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lnSpc>
                <a:spcPct val="90000"/>
              </a:lnSpc>
              <a:defRPr>
                <a:solidFill>
                  <a:srgbClr val="FFFFFF"/>
                </a:solidFill>
              </a:defRPr>
            </a:pPr>
            <a:r>
              <a:t>Enterprise </a:t>
            </a:r>
          </a:p>
          <a:p>
            <a:pPr algn="l">
              <a:lnSpc>
                <a:spcPct val="90000"/>
              </a:lnSpc>
              <a:defRPr>
                <a:solidFill>
                  <a:srgbClr val="FFFFFF"/>
                </a:solidFill>
              </a:defRPr>
            </a:pPr>
            <a:r>
              <a:t>Design </a:t>
            </a:r>
          </a:p>
          <a:p>
            <a:pPr algn="l">
              <a:lnSpc>
                <a:spcPct val="90000"/>
              </a:lnSpc>
              <a:defRPr>
                <a:solidFill>
                  <a:srgbClr val="FFFFFF"/>
                </a:solidFill>
              </a:defRPr>
            </a:pPr>
            <a:r>
              <a:t>Thinking</a:t>
            </a:r>
          </a:p>
          <a:p>
            <a:pPr algn="l">
              <a:lnSpc>
                <a:spcPct val="90000"/>
              </a:lnSpc>
              <a:defRPr b="0" sz="2500">
                <a:solidFill>
                  <a:srgbClr val="FFFFFF"/>
                </a:solidFill>
                <a:latin typeface="Helvetica Neue Light"/>
                <a:ea typeface="Helvetica Neue Light"/>
                <a:cs typeface="Helvetica Neue Light"/>
                <a:sym typeface="Helvetica Neue Light"/>
              </a:defRPr>
            </a:pPr>
            <a:r>
              <a:t>by IBM</a:t>
            </a:r>
          </a:p>
        </p:txBody>
      </p:sp>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Observation Title copy">
    <p:bg>
      <p:bgPr>
        <a:solidFill>
          <a:srgbClr val="FFFFFF"/>
        </a:solidFill>
      </p:bgPr>
    </p:bg>
    <p:spTree>
      <p:nvGrpSpPr>
        <p:cNvPr id="1" name=""/>
        <p:cNvGrpSpPr/>
        <p:nvPr/>
      </p:nvGrpSpPr>
      <p:grpSpPr>
        <a:xfrm>
          <a:off x="0" y="0"/>
          <a:ext cx="0" cy="0"/>
          <a:chOff x="0" y="0"/>
          <a:chExt cx="0" cy="0"/>
        </a:xfrm>
      </p:grpSpPr>
      <p:sp>
        <p:nvSpPr>
          <p:cNvPr id="53" name="Observation…"/>
          <p:cNvSpPr txBox="1"/>
          <p:nvPr>
            <p:ph type="body" sz="quarter" idx="21"/>
          </p:nvPr>
        </p:nvSpPr>
        <p:spPr>
          <a:xfrm>
            <a:off x="1273344" y="7321877"/>
            <a:ext cx="5627515" cy="2364741"/>
          </a:xfrm>
          <a:prstGeom prst="rect">
            <a:avLst/>
          </a:prstGeom>
        </p:spPr>
        <p:txBody>
          <a:bodyPr wrap="none" lIns="0" tIns="0" rIns="0" bIns="0" anchor="t">
            <a:spAutoFit/>
          </a:bodyPr>
          <a:lstStyle/>
          <a:p>
            <a:pPr marL="0" indent="0">
              <a:lnSpc>
                <a:spcPct val="90000"/>
              </a:lnSpc>
              <a:spcBef>
                <a:spcPts val="0"/>
              </a:spcBef>
              <a:buSzTx/>
              <a:buNone/>
              <a:defRPr sz="8200">
                <a:latin typeface="Helvetica"/>
                <a:ea typeface="Helvetica"/>
                <a:cs typeface="Helvetica"/>
                <a:sym typeface="Helvetica"/>
              </a:defRPr>
            </a:pPr>
            <a:r>
              <a:t>Observation</a:t>
            </a:r>
          </a:p>
          <a:p>
            <a:pPr marL="0" indent="0">
              <a:lnSpc>
                <a:spcPct val="90000"/>
              </a:lnSpc>
              <a:spcBef>
                <a:spcPts val="0"/>
              </a:spcBef>
              <a:buSzTx/>
              <a:buNone/>
              <a:defRPr sz="8200">
                <a:latin typeface="Helvetica"/>
                <a:ea typeface="Helvetica"/>
                <a:cs typeface="Helvetica"/>
                <a:sym typeface="Helvetica"/>
              </a:defRPr>
            </a:pPr>
            <a:r>
              <a:t>Activity</a:t>
            </a:r>
          </a:p>
        </p:txBody>
      </p:sp>
      <p:sp>
        <p:nvSpPr>
          <p:cNvPr id="54" name="TOOLKIT"/>
          <p:cNvSpPr txBox="1"/>
          <p:nvPr/>
        </p:nvSpPr>
        <p:spPr>
          <a:xfrm>
            <a:off x="1374022" y="7120522"/>
            <a:ext cx="986706" cy="279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a:lnSpc>
                <a:spcPct val="90000"/>
              </a:lnSpc>
              <a:defRPr b="0" sz="1800">
                <a:latin typeface="Helvetica"/>
                <a:ea typeface="Helvetica"/>
                <a:cs typeface="Helvetica"/>
                <a:sym typeface="Helvetica"/>
              </a:defRPr>
            </a:lvl1pPr>
          </a:lstStyle>
          <a:p>
            <a:pPr/>
            <a:r>
              <a:t>TOOLKIT</a:t>
            </a:r>
          </a:p>
        </p:txBody>
      </p:sp>
      <p:sp>
        <p:nvSpPr>
          <p:cNvPr id="55" name="Circle"/>
          <p:cNvSpPr/>
          <p:nvPr/>
        </p:nvSpPr>
        <p:spPr>
          <a:xfrm>
            <a:off x="12260298" y="-5529527"/>
            <a:ext cx="15772590" cy="15772590"/>
          </a:xfrm>
          <a:prstGeom prst="ellipse">
            <a:avLst/>
          </a:prstGeom>
          <a:solidFill>
            <a:schemeClr val="accent4">
              <a:hueOff val="-461056"/>
              <a:satOff val="4338"/>
              <a:lumOff val="-1022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56" name="Circle"/>
          <p:cNvSpPr/>
          <p:nvPr/>
        </p:nvSpPr>
        <p:spPr>
          <a:xfrm>
            <a:off x="19397698" y="-1028295"/>
            <a:ext cx="15772590" cy="15772590"/>
          </a:xfrm>
          <a:prstGeom prst="ellipse">
            <a:avLst/>
          </a:prstGeom>
          <a:solidFill>
            <a:schemeClr val="accent4">
              <a:hueOff val="-461056"/>
              <a:satOff val="4338"/>
              <a:lumOff val="-1022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57" name="Circle"/>
          <p:cNvSpPr/>
          <p:nvPr/>
        </p:nvSpPr>
        <p:spPr>
          <a:xfrm>
            <a:off x="12260298" y="5084638"/>
            <a:ext cx="15772590" cy="15772591"/>
          </a:xfrm>
          <a:prstGeom prst="ellipse">
            <a:avLst/>
          </a:prstGeom>
          <a:solidFill>
            <a:schemeClr val="accent4">
              <a:hueOff val="-461056"/>
              <a:satOff val="4338"/>
              <a:lumOff val="-1022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58"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 </a:t>
            </a:r>
            <a:r>
              <a:t>August 23, 2018</a:t>
            </a:r>
            <a:r>
              <a:rPr>
                <a:solidFill>
                  <a:schemeClr val="accent4">
                    <a:hueOff val="-461056"/>
                    <a:satOff val="4338"/>
                    <a:lumOff val="-10225"/>
                  </a:schemeClr>
                </a:solidFill>
              </a:rPr>
              <a:t> • </a:t>
            </a:r>
            <a:r>
              <a:t>© 2018 IBM Corporation</a:t>
            </a:r>
          </a:p>
        </p:txBody>
      </p:sp>
      <p:pic>
        <p:nvPicPr>
          <p:cNvPr id="59" name="Image" descr="Image"/>
          <p:cNvPicPr>
            <a:picLocks noChangeAspect="1"/>
          </p:cNvPicPr>
          <p:nvPr/>
        </p:nvPicPr>
        <p:blipFill>
          <a:blip r:embed="rId2">
            <a:extLst/>
          </a:blip>
          <a:stretch>
            <a:fillRect/>
          </a:stretch>
        </p:blipFill>
        <p:spPr>
          <a:xfrm>
            <a:off x="1329918" y="745196"/>
            <a:ext cx="1811510" cy="1512464"/>
          </a:xfrm>
          <a:prstGeom prst="rect">
            <a:avLst/>
          </a:prstGeom>
          <a:ln w="12700">
            <a:miter lim="400000"/>
          </a:ln>
        </p:spPr>
      </p:pic>
      <p:sp>
        <p:nvSpPr>
          <p:cNvPr id="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king Title copy 1">
    <p:bg>
      <p:bgPr>
        <a:solidFill>
          <a:srgbClr val="FFFFFF"/>
        </a:solidFill>
      </p:bgPr>
    </p:bg>
    <p:spTree>
      <p:nvGrpSpPr>
        <p:cNvPr id="1" name=""/>
        <p:cNvGrpSpPr/>
        <p:nvPr/>
      </p:nvGrpSpPr>
      <p:grpSpPr>
        <a:xfrm>
          <a:off x="0" y="0"/>
          <a:ext cx="0" cy="0"/>
          <a:chOff x="0" y="0"/>
          <a:chExt cx="0" cy="0"/>
        </a:xfrm>
      </p:grpSpPr>
      <p:sp>
        <p:nvSpPr>
          <p:cNvPr id="67"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 </a:t>
            </a:r>
            <a:r>
              <a:rPr>
                <a:solidFill>
                  <a:schemeClr val="accent5">
                    <a:hueOff val="-82419"/>
                    <a:satOff val="-9513"/>
                    <a:lumOff val="-16343"/>
                  </a:schemeClr>
                </a:solidFill>
              </a:rPr>
              <a:t>•</a:t>
            </a:r>
            <a:r>
              <a:t> August 23, 2018 </a:t>
            </a:r>
            <a:r>
              <a:rPr>
                <a:solidFill>
                  <a:schemeClr val="accent5">
                    <a:hueOff val="-82419"/>
                    <a:satOff val="-9513"/>
                    <a:lumOff val="-16343"/>
                  </a:schemeClr>
                </a:solidFill>
              </a:rPr>
              <a:t>•</a:t>
            </a:r>
            <a:r>
              <a:t> © 2018 IBM Corporation</a:t>
            </a:r>
          </a:p>
        </p:txBody>
      </p:sp>
      <p:sp>
        <p:nvSpPr>
          <p:cNvPr id="68" name="Making…"/>
          <p:cNvSpPr txBox="1"/>
          <p:nvPr>
            <p:ph type="body" sz="quarter" idx="21"/>
          </p:nvPr>
        </p:nvSpPr>
        <p:spPr>
          <a:xfrm>
            <a:off x="1273344" y="7321877"/>
            <a:ext cx="3659127" cy="2364741"/>
          </a:xfrm>
          <a:prstGeom prst="rect">
            <a:avLst/>
          </a:prstGeom>
        </p:spPr>
        <p:txBody>
          <a:bodyPr wrap="none" lIns="0" tIns="0" rIns="0" bIns="0" anchor="t">
            <a:spAutoFit/>
          </a:bodyPr>
          <a:lstStyle/>
          <a:p>
            <a:pPr marL="0" indent="0">
              <a:lnSpc>
                <a:spcPct val="90000"/>
              </a:lnSpc>
              <a:spcBef>
                <a:spcPts val="0"/>
              </a:spcBef>
              <a:buSzTx/>
              <a:buNone/>
              <a:defRPr sz="8200">
                <a:latin typeface="Helvetica"/>
                <a:ea typeface="Helvetica"/>
                <a:cs typeface="Helvetica"/>
                <a:sym typeface="Helvetica"/>
              </a:defRPr>
            </a:pPr>
            <a:r>
              <a:t>Making </a:t>
            </a:r>
          </a:p>
          <a:p>
            <a:pPr marL="0" indent="0">
              <a:lnSpc>
                <a:spcPct val="90000"/>
              </a:lnSpc>
              <a:spcBef>
                <a:spcPts val="0"/>
              </a:spcBef>
              <a:buSzTx/>
              <a:buNone/>
              <a:defRPr sz="8200">
                <a:latin typeface="Helvetica"/>
                <a:ea typeface="Helvetica"/>
                <a:cs typeface="Helvetica"/>
                <a:sym typeface="Helvetica"/>
              </a:defRPr>
            </a:pPr>
            <a:r>
              <a:t>Activity</a:t>
            </a:r>
          </a:p>
        </p:txBody>
      </p:sp>
      <p:sp>
        <p:nvSpPr>
          <p:cNvPr id="69" name="TOOLKIT"/>
          <p:cNvSpPr txBox="1"/>
          <p:nvPr/>
        </p:nvSpPr>
        <p:spPr>
          <a:xfrm>
            <a:off x="1374022" y="7120522"/>
            <a:ext cx="986706" cy="279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a:lnSpc>
                <a:spcPct val="90000"/>
              </a:lnSpc>
              <a:defRPr b="0" sz="1800">
                <a:latin typeface="Helvetica"/>
                <a:ea typeface="Helvetica"/>
                <a:cs typeface="Helvetica"/>
                <a:sym typeface="Helvetica"/>
              </a:defRPr>
            </a:lvl1pPr>
          </a:lstStyle>
          <a:p>
            <a:pPr/>
            <a:r>
              <a:t>TOOLKIT</a:t>
            </a:r>
          </a:p>
        </p:txBody>
      </p:sp>
      <p:sp>
        <p:nvSpPr>
          <p:cNvPr id="70" name="Triangle"/>
          <p:cNvSpPr/>
          <p:nvPr/>
        </p:nvSpPr>
        <p:spPr>
          <a:xfrm>
            <a:off x="11657934" y="-457059"/>
            <a:ext cx="15802682" cy="142166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5">
              <a:hueOff val="-82419"/>
              <a:satOff val="-9513"/>
              <a:lumOff val="-16343"/>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71" name="Triangle"/>
          <p:cNvSpPr/>
          <p:nvPr/>
        </p:nvSpPr>
        <p:spPr>
          <a:xfrm>
            <a:off x="10703862" y="-8432659"/>
            <a:ext cx="15802681" cy="142166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5">
              <a:hueOff val="-82419"/>
              <a:satOff val="-9513"/>
              <a:lumOff val="-16343"/>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72" name="Triangle"/>
          <p:cNvSpPr/>
          <p:nvPr/>
        </p:nvSpPr>
        <p:spPr>
          <a:xfrm>
            <a:off x="16534734" y="-2006286"/>
            <a:ext cx="15802682" cy="142166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chemeClr val="accent5">
              <a:hueOff val="-82419"/>
              <a:satOff val="-9513"/>
              <a:lumOff val="-16343"/>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pic>
        <p:nvPicPr>
          <p:cNvPr id="73" name="Image" descr="Image"/>
          <p:cNvPicPr>
            <a:picLocks noChangeAspect="1"/>
          </p:cNvPicPr>
          <p:nvPr/>
        </p:nvPicPr>
        <p:blipFill>
          <a:blip r:embed="rId2">
            <a:extLst/>
          </a:blip>
          <a:stretch>
            <a:fillRect/>
          </a:stretch>
        </p:blipFill>
        <p:spPr>
          <a:xfrm>
            <a:off x="1329918" y="745196"/>
            <a:ext cx="1811510" cy="1512464"/>
          </a:xfrm>
          <a:prstGeom prst="rect">
            <a:avLst/>
          </a:prstGeom>
          <a:ln w="12700">
            <a:miter lim="400000"/>
          </a:ln>
        </p:spPr>
      </p:pic>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king Title copy 2">
    <p:bg>
      <p:bgPr>
        <a:solidFill>
          <a:srgbClr val="FFFFFF"/>
        </a:solidFill>
      </p:bgPr>
    </p:bg>
    <p:spTree>
      <p:nvGrpSpPr>
        <p:cNvPr id="1" name=""/>
        <p:cNvGrpSpPr/>
        <p:nvPr/>
      </p:nvGrpSpPr>
      <p:grpSpPr>
        <a:xfrm>
          <a:off x="0" y="0"/>
          <a:ext cx="0" cy="0"/>
          <a:chOff x="0" y="0"/>
          <a:chExt cx="0" cy="0"/>
        </a:xfrm>
      </p:grpSpPr>
      <p:sp>
        <p:nvSpPr>
          <p:cNvPr id="81"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1">
                    <a:lumOff val="-13575"/>
                  </a:schemeClr>
                </a:solidFill>
              </a:rPr>
              <a:t> • </a:t>
            </a:r>
            <a:r>
              <a:t>August 23, 2018 </a:t>
            </a:r>
            <a:r>
              <a:rPr>
                <a:solidFill>
                  <a:schemeClr val="accent1">
                    <a:lumOff val="-13575"/>
                  </a:schemeClr>
                </a:solidFill>
              </a:rPr>
              <a:t>•</a:t>
            </a:r>
            <a:r>
              <a:t> © 2018 IBM Corporation</a:t>
            </a:r>
          </a:p>
        </p:txBody>
      </p:sp>
      <p:sp>
        <p:nvSpPr>
          <p:cNvPr id="82" name="Reflective…"/>
          <p:cNvSpPr txBox="1"/>
          <p:nvPr>
            <p:ph type="body" sz="quarter" idx="21"/>
          </p:nvPr>
        </p:nvSpPr>
        <p:spPr>
          <a:xfrm>
            <a:off x="1273344" y="7321877"/>
            <a:ext cx="4874433" cy="2364741"/>
          </a:xfrm>
          <a:prstGeom prst="rect">
            <a:avLst/>
          </a:prstGeom>
        </p:spPr>
        <p:txBody>
          <a:bodyPr wrap="none" lIns="0" tIns="0" rIns="0" bIns="0" anchor="t">
            <a:spAutoFit/>
          </a:bodyPr>
          <a:lstStyle/>
          <a:p>
            <a:pPr marL="0" indent="0">
              <a:lnSpc>
                <a:spcPct val="90000"/>
              </a:lnSpc>
              <a:spcBef>
                <a:spcPts val="0"/>
              </a:spcBef>
              <a:buSzTx/>
              <a:buNone/>
              <a:defRPr sz="8200">
                <a:latin typeface="Helvetica"/>
                <a:ea typeface="Helvetica"/>
                <a:cs typeface="Helvetica"/>
                <a:sym typeface="Helvetica"/>
              </a:defRPr>
            </a:pPr>
            <a:r>
              <a:t>Reflective </a:t>
            </a:r>
          </a:p>
          <a:p>
            <a:pPr marL="0" indent="0">
              <a:lnSpc>
                <a:spcPct val="90000"/>
              </a:lnSpc>
              <a:spcBef>
                <a:spcPts val="0"/>
              </a:spcBef>
              <a:buSzTx/>
              <a:buNone/>
              <a:defRPr sz="8200">
                <a:latin typeface="Helvetica"/>
                <a:ea typeface="Helvetica"/>
                <a:cs typeface="Helvetica"/>
                <a:sym typeface="Helvetica"/>
              </a:defRPr>
            </a:pPr>
            <a:r>
              <a:t>Activity</a:t>
            </a:r>
          </a:p>
        </p:txBody>
      </p:sp>
      <p:sp>
        <p:nvSpPr>
          <p:cNvPr id="83" name="TOOLKIT"/>
          <p:cNvSpPr txBox="1"/>
          <p:nvPr/>
        </p:nvSpPr>
        <p:spPr>
          <a:xfrm>
            <a:off x="1273344" y="7120522"/>
            <a:ext cx="986707" cy="279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a:lnSpc>
                <a:spcPct val="90000"/>
              </a:lnSpc>
              <a:defRPr b="0" sz="1800">
                <a:latin typeface="Helvetica"/>
                <a:ea typeface="Helvetica"/>
                <a:cs typeface="Helvetica"/>
                <a:sym typeface="Helvetica"/>
              </a:defRPr>
            </a:lvl1pPr>
          </a:lstStyle>
          <a:p>
            <a:pPr/>
            <a:r>
              <a:t>TOOLKIT</a:t>
            </a:r>
          </a:p>
        </p:txBody>
      </p:sp>
      <p:sp>
        <p:nvSpPr>
          <p:cNvPr id="84" name="Square"/>
          <p:cNvSpPr/>
          <p:nvPr/>
        </p:nvSpPr>
        <p:spPr>
          <a:xfrm rot="21598394">
            <a:off x="15169495" y="-546278"/>
            <a:ext cx="15011756" cy="15011756"/>
          </a:xfrm>
          <a:prstGeom prst="rect">
            <a:avLst/>
          </a:prstGeom>
          <a:solidFill>
            <a:schemeClr val="accent1">
              <a:lumOff val="-1357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85" name="Square"/>
          <p:cNvSpPr/>
          <p:nvPr/>
        </p:nvSpPr>
        <p:spPr>
          <a:xfrm rot="19796265">
            <a:off x="14341941" y="-972124"/>
            <a:ext cx="15011756" cy="15011756"/>
          </a:xfrm>
          <a:prstGeom prst="rect">
            <a:avLst/>
          </a:prstGeom>
          <a:solidFill>
            <a:schemeClr val="accent1">
              <a:lumOff val="-1357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86" name="Square"/>
          <p:cNvSpPr/>
          <p:nvPr/>
        </p:nvSpPr>
        <p:spPr>
          <a:xfrm rot="1798779">
            <a:off x="15169495" y="-239305"/>
            <a:ext cx="15011756" cy="15011756"/>
          </a:xfrm>
          <a:prstGeom prst="rect">
            <a:avLst/>
          </a:prstGeom>
          <a:solidFill>
            <a:schemeClr val="accent1">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pic>
        <p:nvPicPr>
          <p:cNvPr id="87" name="Image" descr="Image"/>
          <p:cNvPicPr>
            <a:picLocks noChangeAspect="1"/>
          </p:cNvPicPr>
          <p:nvPr/>
        </p:nvPicPr>
        <p:blipFill>
          <a:blip r:embed="rId2">
            <a:extLst/>
          </a:blip>
          <a:stretch>
            <a:fillRect/>
          </a:stretch>
        </p:blipFill>
        <p:spPr>
          <a:xfrm>
            <a:off x="1273344" y="745196"/>
            <a:ext cx="1811511" cy="1512464"/>
          </a:xfrm>
          <a:prstGeom prst="rect">
            <a:avLst/>
          </a:prstGeom>
          <a:ln w="12700">
            <a:miter lim="400000"/>
          </a:ln>
        </p:spPr>
      </p:pic>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king Title copy 3">
    <p:bg>
      <p:bgPr>
        <a:solidFill>
          <a:srgbClr val="FFFFFF"/>
        </a:solidFill>
      </p:bgPr>
    </p:bg>
    <p:spTree>
      <p:nvGrpSpPr>
        <p:cNvPr id="1" name=""/>
        <p:cNvGrpSpPr/>
        <p:nvPr/>
      </p:nvGrpSpPr>
      <p:grpSpPr>
        <a:xfrm>
          <a:off x="0" y="0"/>
          <a:ext cx="0" cy="0"/>
          <a:chOff x="0" y="0"/>
          <a:chExt cx="0" cy="0"/>
        </a:xfrm>
      </p:grpSpPr>
      <p:sp>
        <p:nvSpPr>
          <p:cNvPr id="95" name="Image"/>
          <p:cNvSpPr/>
          <p:nvPr>
            <p:ph type="pic" idx="21"/>
          </p:nvPr>
        </p:nvSpPr>
        <p:spPr>
          <a:xfrm>
            <a:off x="6870402" y="1533"/>
            <a:ext cx="24384001" cy="13712934"/>
          </a:xfrm>
          <a:prstGeom prst="rect">
            <a:avLst/>
          </a:prstGeom>
        </p:spPr>
        <p:txBody>
          <a:bodyPr lIns="91439" tIns="45719" rIns="91439" bIns="45719" anchor="t">
            <a:noAutofit/>
          </a:bodyPr>
          <a:lstStyle/>
          <a:p>
            <a:pPr/>
          </a:p>
        </p:txBody>
      </p:sp>
      <p:sp>
        <p:nvSpPr>
          <p:cNvPr id="96" name="Circle"/>
          <p:cNvSpPr/>
          <p:nvPr/>
        </p:nvSpPr>
        <p:spPr>
          <a:xfrm>
            <a:off x="-7192110" y="-1511168"/>
            <a:ext cx="18059136" cy="18059136"/>
          </a:xfrm>
          <a:prstGeom prst="ellipse">
            <a:avLst/>
          </a:prstGeom>
          <a:solidFill>
            <a:srgbClr val="FFFFFF"/>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97" name="Observation…"/>
          <p:cNvSpPr txBox="1"/>
          <p:nvPr>
            <p:ph type="body" sz="quarter" idx="22"/>
          </p:nvPr>
        </p:nvSpPr>
        <p:spPr>
          <a:xfrm>
            <a:off x="1273344" y="7321877"/>
            <a:ext cx="5627515" cy="2364741"/>
          </a:xfrm>
          <a:prstGeom prst="rect">
            <a:avLst/>
          </a:prstGeom>
        </p:spPr>
        <p:txBody>
          <a:bodyPr wrap="none" lIns="0" tIns="0" rIns="0" bIns="0" anchor="t">
            <a:spAutoFit/>
          </a:bodyPr>
          <a:lstStyle/>
          <a:p>
            <a:pPr marL="0" indent="0">
              <a:lnSpc>
                <a:spcPct val="90000"/>
              </a:lnSpc>
              <a:spcBef>
                <a:spcPts val="0"/>
              </a:spcBef>
              <a:buSzTx/>
              <a:buNone/>
              <a:defRPr sz="8200">
                <a:latin typeface="Helvetica"/>
                <a:ea typeface="Helvetica"/>
                <a:cs typeface="Helvetica"/>
                <a:sym typeface="Helvetica"/>
              </a:defRPr>
            </a:pPr>
            <a:r>
              <a:t>Observation</a:t>
            </a:r>
          </a:p>
          <a:p>
            <a:pPr marL="0" indent="0">
              <a:lnSpc>
                <a:spcPct val="90000"/>
              </a:lnSpc>
              <a:spcBef>
                <a:spcPts val="0"/>
              </a:spcBef>
              <a:buSzTx/>
              <a:buNone/>
              <a:defRPr sz="8200">
                <a:latin typeface="Helvetica"/>
                <a:ea typeface="Helvetica"/>
                <a:cs typeface="Helvetica"/>
                <a:sym typeface="Helvetica"/>
              </a:defRPr>
            </a:pPr>
            <a:r>
              <a:t>Activity</a:t>
            </a:r>
          </a:p>
        </p:txBody>
      </p:sp>
      <p:sp>
        <p:nvSpPr>
          <p:cNvPr id="98" name="TOOLKIT"/>
          <p:cNvSpPr txBox="1"/>
          <p:nvPr/>
        </p:nvSpPr>
        <p:spPr>
          <a:xfrm>
            <a:off x="1374022" y="7120522"/>
            <a:ext cx="986706" cy="279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a:lnSpc>
                <a:spcPct val="90000"/>
              </a:lnSpc>
              <a:defRPr b="0" sz="1800">
                <a:latin typeface="Helvetica"/>
                <a:ea typeface="Helvetica"/>
                <a:cs typeface="Helvetica"/>
                <a:sym typeface="Helvetica"/>
              </a:defRPr>
            </a:lvl1pPr>
          </a:lstStyle>
          <a:p>
            <a:pPr/>
            <a:r>
              <a:t>TOOLKIT</a:t>
            </a:r>
          </a:p>
        </p:txBody>
      </p:sp>
      <p:pic>
        <p:nvPicPr>
          <p:cNvPr id="99" name="Image" descr="Image"/>
          <p:cNvPicPr>
            <a:picLocks noChangeAspect="1"/>
          </p:cNvPicPr>
          <p:nvPr/>
        </p:nvPicPr>
        <p:blipFill>
          <a:blip r:embed="rId2">
            <a:extLst/>
          </a:blip>
          <a:stretch>
            <a:fillRect/>
          </a:stretch>
        </p:blipFill>
        <p:spPr>
          <a:xfrm>
            <a:off x="1329918" y="681696"/>
            <a:ext cx="1811510" cy="1512464"/>
          </a:xfrm>
          <a:prstGeom prst="rect">
            <a:avLst/>
          </a:prstGeom>
          <a:ln w="12700">
            <a:miter lim="400000"/>
          </a:ln>
        </p:spPr>
      </p:pic>
      <p:sp>
        <p:nvSpPr>
          <p:cNvPr id="100"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171717"/>
                </a:solidFill>
                <a:latin typeface="Helvetica"/>
                <a:ea typeface="Helvetica"/>
                <a:cs typeface="Helvetica"/>
                <a:sym typeface="Helvetica"/>
              </a:defRPr>
            </a:pPr>
            <a:r>
              <a:t>Enterprise Design Thinking Toolkit </a:t>
            </a:r>
            <a:r>
              <a:rPr>
                <a:solidFill>
                  <a:srgbClr val="EE538B"/>
                </a:solidFill>
              </a:rPr>
              <a:t>•</a:t>
            </a:r>
            <a:r>
              <a:t> August 23, 2018 </a:t>
            </a:r>
            <a:r>
              <a:rPr>
                <a:solidFill>
                  <a:srgbClr val="EE538B"/>
                </a:solidFill>
              </a:rPr>
              <a:t>•</a:t>
            </a:r>
            <a:r>
              <a:t> © 2018 IBM Corporation</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king Title copy 4">
    <p:bg>
      <p:bgPr>
        <a:solidFill>
          <a:srgbClr val="FFFFFF"/>
        </a:solidFill>
      </p:bgPr>
    </p:bg>
    <p:spTree>
      <p:nvGrpSpPr>
        <p:cNvPr id="1" name=""/>
        <p:cNvGrpSpPr/>
        <p:nvPr/>
      </p:nvGrpSpPr>
      <p:grpSpPr>
        <a:xfrm>
          <a:off x="0" y="0"/>
          <a:ext cx="0" cy="0"/>
          <a:chOff x="0" y="0"/>
          <a:chExt cx="0" cy="0"/>
        </a:xfrm>
      </p:grpSpPr>
      <p:sp>
        <p:nvSpPr>
          <p:cNvPr id="108" name="Activity_red.jpg"/>
          <p:cNvSpPr/>
          <p:nvPr>
            <p:ph type="pic" idx="21"/>
          </p:nvPr>
        </p:nvSpPr>
        <p:spPr>
          <a:xfrm>
            <a:off x="3427825" y="-2028396"/>
            <a:ext cx="27048825" cy="16909026"/>
          </a:xfrm>
          <a:prstGeom prst="rect">
            <a:avLst/>
          </a:prstGeom>
        </p:spPr>
        <p:txBody>
          <a:bodyPr lIns="91439" tIns="45719" rIns="91439" bIns="45719" anchor="t">
            <a:noAutofit/>
          </a:bodyPr>
          <a:lstStyle/>
          <a:p>
            <a:pPr/>
          </a:p>
        </p:txBody>
      </p:sp>
      <p:sp>
        <p:nvSpPr>
          <p:cNvPr id="109" name="Triangle"/>
          <p:cNvSpPr/>
          <p:nvPr/>
        </p:nvSpPr>
        <p:spPr>
          <a:xfrm>
            <a:off x="-10470826" y="-7213841"/>
            <a:ext cx="23488995" cy="211314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solidFill>
            <a:srgbClr val="FFFFFF"/>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110" name="TOOLKIT"/>
          <p:cNvSpPr txBox="1"/>
          <p:nvPr/>
        </p:nvSpPr>
        <p:spPr>
          <a:xfrm>
            <a:off x="1374022" y="7120522"/>
            <a:ext cx="986706" cy="279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a:lnSpc>
                <a:spcPct val="90000"/>
              </a:lnSpc>
              <a:defRPr b="0" sz="1800">
                <a:latin typeface="Helvetica"/>
                <a:ea typeface="Helvetica"/>
                <a:cs typeface="Helvetica"/>
                <a:sym typeface="Helvetica"/>
              </a:defRPr>
            </a:lvl1pPr>
          </a:lstStyle>
          <a:p>
            <a:pPr/>
            <a:r>
              <a:t>TOOLKIT</a:t>
            </a:r>
          </a:p>
        </p:txBody>
      </p:sp>
      <p:pic>
        <p:nvPicPr>
          <p:cNvPr id="111" name="Image" descr="Image"/>
          <p:cNvPicPr>
            <a:picLocks noChangeAspect="1"/>
          </p:cNvPicPr>
          <p:nvPr/>
        </p:nvPicPr>
        <p:blipFill>
          <a:blip r:embed="rId2">
            <a:extLst/>
          </a:blip>
          <a:stretch>
            <a:fillRect/>
          </a:stretch>
        </p:blipFill>
        <p:spPr>
          <a:xfrm>
            <a:off x="1329918" y="681696"/>
            <a:ext cx="1811510" cy="1512464"/>
          </a:xfrm>
          <a:prstGeom prst="rect">
            <a:avLst/>
          </a:prstGeom>
          <a:ln w="12700">
            <a:miter lim="400000"/>
          </a:ln>
        </p:spPr>
      </p:pic>
      <p:sp>
        <p:nvSpPr>
          <p:cNvPr id="112"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171717"/>
                </a:solidFill>
                <a:latin typeface="Helvetica"/>
                <a:ea typeface="Helvetica"/>
                <a:cs typeface="Helvetica"/>
                <a:sym typeface="Helvetica"/>
              </a:defRPr>
            </a:pPr>
            <a:r>
              <a:t>Enterprise Design Thinking Toolkit </a:t>
            </a:r>
            <a:r>
              <a:rPr>
                <a:solidFill>
                  <a:schemeClr val="accent5">
                    <a:hueOff val="-82419"/>
                    <a:satOff val="-9513"/>
                    <a:lumOff val="-16343"/>
                  </a:schemeClr>
                </a:solidFill>
              </a:rPr>
              <a:t>•</a:t>
            </a:r>
            <a:r>
              <a:t> August 23, 2018 </a:t>
            </a:r>
            <a:r>
              <a:rPr>
                <a:solidFill>
                  <a:schemeClr val="accent5">
                    <a:hueOff val="-82419"/>
                    <a:satOff val="-9513"/>
                    <a:lumOff val="-16343"/>
                  </a:schemeClr>
                </a:solidFill>
              </a:rPr>
              <a:t>•</a:t>
            </a:r>
            <a:r>
              <a:t> © 2018 IBM Corporation</a:t>
            </a:r>
          </a:p>
        </p:txBody>
      </p:sp>
      <p:sp>
        <p:nvSpPr>
          <p:cNvPr id="113" name="Making…"/>
          <p:cNvSpPr txBox="1"/>
          <p:nvPr/>
        </p:nvSpPr>
        <p:spPr>
          <a:xfrm>
            <a:off x="1273344" y="7321877"/>
            <a:ext cx="3659127" cy="236474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lnSpc>
                <a:spcPct val="90000"/>
              </a:lnSpc>
              <a:defRPr b="0" sz="8200">
                <a:latin typeface="Helvetica"/>
                <a:ea typeface="Helvetica"/>
                <a:cs typeface="Helvetica"/>
                <a:sym typeface="Helvetica"/>
              </a:defRPr>
            </a:pPr>
            <a:r>
              <a:t>Making </a:t>
            </a:r>
          </a:p>
          <a:p>
            <a:pPr algn="l">
              <a:lnSpc>
                <a:spcPct val="90000"/>
              </a:lnSpc>
              <a:defRPr b="0" sz="8200">
                <a:latin typeface="Helvetica"/>
                <a:ea typeface="Helvetica"/>
                <a:cs typeface="Helvetica"/>
                <a:sym typeface="Helvetica"/>
              </a:defRPr>
            </a:pPr>
            <a:r>
              <a:t>Activity</a:t>
            </a: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king Title copy 5">
    <p:bg>
      <p:bgPr>
        <a:solidFill>
          <a:srgbClr val="FFFFFF"/>
        </a:solidFill>
      </p:bgPr>
    </p:bg>
    <p:spTree>
      <p:nvGrpSpPr>
        <p:cNvPr id="1" name=""/>
        <p:cNvGrpSpPr/>
        <p:nvPr/>
      </p:nvGrpSpPr>
      <p:grpSpPr>
        <a:xfrm>
          <a:off x="0" y="0"/>
          <a:ext cx="0" cy="0"/>
          <a:chOff x="0" y="0"/>
          <a:chExt cx="0" cy="0"/>
        </a:xfrm>
      </p:grpSpPr>
      <p:sp>
        <p:nvSpPr>
          <p:cNvPr id="121" name="Activity_blue.jpg"/>
          <p:cNvSpPr/>
          <p:nvPr>
            <p:ph type="pic" idx="21"/>
          </p:nvPr>
        </p:nvSpPr>
        <p:spPr>
          <a:xfrm>
            <a:off x="4790557" y="-1125583"/>
            <a:ext cx="24262061" cy="15166938"/>
          </a:xfrm>
          <a:prstGeom prst="rect">
            <a:avLst/>
          </a:prstGeom>
        </p:spPr>
        <p:txBody>
          <a:bodyPr lIns="91439" tIns="45719" rIns="91439" bIns="45719" anchor="t">
            <a:noAutofit/>
          </a:bodyPr>
          <a:lstStyle/>
          <a:p>
            <a:pPr/>
          </a:p>
        </p:txBody>
      </p:sp>
      <p:sp>
        <p:nvSpPr>
          <p:cNvPr id="122" name="Square"/>
          <p:cNvSpPr/>
          <p:nvPr>
            <p:ph type="body" idx="22"/>
          </p:nvPr>
        </p:nvSpPr>
        <p:spPr>
          <a:xfrm rot="20598120">
            <a:off x="-6515365" y="-522463"/>
            <a:ext cx="15578072" cy="15578072"/>
          </a:xfrm>
          <a:prstGeom prst="rect">
            <a:avLst/>
          </a:prstGeom>
          <a:solidFill>
            <a:srgbClr val="FFFFFF"/>
          </a:solidFill>
          <a:effectLst>
            <a:outerShdw sx="100000" sy="100000" kx="0" ky="0" algn="b" rotWithShape="0" blurRad="317500" dist="25400" dir="5400000">
              <a:srgbClr val="000000">
                <a:alpha val="11250"/>
              </a:srgbClr>
            </a:outerShdw>
          </a:effectLst>
        </p:spPr>
        <p:txBody>
          <a:bodyPr lIns="0" tIns="0" rIns="0" bIns="0">
            <a:noAutofit/>
          </a:bodyPr>
          <a:lstStyle/>
          <a:p>
            <a:pPr marL="0" indent="0" algn="ctr">
              <a:spcBef>
                <a:spcPts val="0"/>
              </a:spcBef>
              <a:buSzTx/>
              <a:buNone/>
              <a:defRPr sz="3200">
                <a:solidFill>
                  <a:srgbClr val="FFFFFF"/>
                </a:solidFill>
                <a:latin typeface="+mn-lt"/>
                <a:ea typeface="+mn-ea"/>
                <a:cs typeface="+mn-cs"/>
                <a:sym typeface="Helvetica Neue Medium"/>
              </a:defRPr>
            </a:pPr>
          </a:p>
        </p:txBody>
      </p:sp>
      <p:sp>
        <p:nvSpPr>
          <p:cNvPr id="123" name="TOOLKIT"/>
          <p:cNvSpPr txBox="1"/>
          <p:nvPr>
            <p:ph type="body" sz="quarter" idx="23"/>
          </p:nvPr>
        </p:nvSpPr>
        <p:spPr>
          <a:xfrm>
            <a:off x="1374022" y="7120522"/>
            <a:ext cx="986706" cy="279401"/>
          </a:xfrm>
          <a:prstGeom prst="rect">
            <a:avLst/>
          </a:prstGeom>
        </p:spPr>
        <p:txBody>
          <a:bodyPr wrap="none" lIns="0" tIns="0" rIns="0" bIns="0" anchor="t">
            <a:spAutoFit/>
          </a:bodyPr>
          <a:lstStyle>
            <a:lvl1pPr marL="0" indent="0">
              <a:lnSpc>
                <a:spcPct val="90000"/>
              </a:lnSpc>
              <a:spcBef>
                <a:spcPts val="0"/>
              </a:spcBef>
              <a:buSzTx/>
              <a:buNone/>
              <a:defRPr sz="1800">
                <a:latin typeface="Helvetica"/>
                <a:ea typeface="Helvetica"/>
                <a:cs typeface="Helvetica"/>
                <a:sym typeface="Helvetica"/>
              </a:defRPr>
            </a:lvl1pPr>
          </a:lstStyle>
          <a:p>
            <a:pPr/>
            <a:r>
              <a:t>TOOLKIT</a:t>
            </a:r>
          </a:p>
        </p:txBody>
      </p:sp>
      <p:sp>
        <p:nvSpPr>
          <p:cNvPr id="124" name="Image"/>
          <p:cNvSpPr/>
          <p:nvPr>
            <p:ph type="pic" sz="quarter" idx="24"/>
          </p:nvPr>
        </p:nvSpPr>
        <p:spPr>
          <a:xfrm>
            <a:off x="1329918" y="681696"/>
            <a:ext cx="1811510" cy="1512464"/>
          </a:xfrm>
          <a:prstGeom prst="rect">
            <a:avLst/>
          </a:prstGeom>
        </p:spPr>
        <p:txBody>
          <a:bodyPr lIns="91439" tIns="45719" rIns="91439" bIns="45719" anchor="t">
            <a:noAutofit/>
          </a:bodyPr>
          <a:lstStyle/>
          <a:p>
            <a:pPr/>
          </a:p>
        </p:txBody>
      </p:sp>
      <p:sp>
        <p:nvSpPr>
          <p:cNvPr id="125" name="Enterprise Design Thinking Toolkit • August 23, 2018 • © 2018 IBM Corporation"/>
          <p:cNvSpPr txBox="1"/>
          <p:nvPr>
            <p:ph type="body" sz="quarter" idx="25"/>
          </p:nvPr>
        </p:nvSpPr>
        <p:spPr>
          <a:xfrm>
            <a:off x="1274233" y="12856633"/>
            <a:ext cx="6221723" cy="215901"/>
          </a:xfrm>
          <a:prstGeom prst="rect">
            <a:avLst/>
          </a:prstGeom>
        </p:spPr>
        <p:txBody>
          <a:bodyPr wrap="none" lIns="0" tIns="0" rIns="0" bIns="0" anchor="t">
            <a:spAutoFit/>
          </a:bodyPr>
          <a:lstStyle/>
          <a:p>
            <a:pPr marL="0" indent="0">
              <a:spcBef>
                <a:spcPts val="0"/>
              </a:spcBef>
              <a:buSzTx/>
              <a:buNone/>
              <a:defRPr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August 23, 2018</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2018 IBM Corporation</a:t>
            </a:r>
          </a:p>
        </p:txBody>
      </p:sp>
      <p:sp>
        <p:nvSpPr>
          <p:cNvPr id="126" name="Reflective…"/>
          <p:cNvSpPr txBox="1"/>
          <p:nvPr>
            <p:ph type="body" sz="quarter" idx="26"/>
          </p:nvPr>
        </p:nvSpPr>
        <p:spPr>
          <a:xfrm>
            <a:off x="1273344" y="7321877"/>
            <a:ext cx="4874433" cy="2364741"/>
          </a:xfrm>
          <a:prstGeom prst="rect">
            <a:avLst/>
          </a:prstGeom>
        </p:spPr>
        <p:txBody>
          <a:bodyPr wrap="none" lIns="0" tIns="0" rIns="0" bIns="0" anchor="t">
            <a:spAutoFit/>
          </a:bodyPr>
          <a:lstStyle/>
          <a:p>
            <a:pPr marL="0" indent="0">
              <a:lnSpc>
                <a:spcPct val="90000"/>
              </a:lnSpc>
              <a:spcBef>
                <a:spcPts val="0"/>
              </a:spcBef>
              <a:buSzTx/>
              <a:buNone/>
              <a:defRPr sz="8200">
                <a:latin typeface="Helvetica"/>
                <a:ea typeface="Helvetica"/>
                <a:cs typeface="Helvetica"/>
                <a:sym typeface="Helvetica"/>
              </a:defRPr>
            </a:pPr>
            <a:r>
              <a:t>Reflective </a:t>
            </a:r>
          </a:p>
          <a:p>
            <a:pPr marL="0" indent="0">
              <a:lnSpc>
                <a:spcPct val="90000"/>
              </a:lnSpc>
              <a:spcBef>
                <a:spcPts val="0"/>
              </a:spcBef>
              <a:buSzTx/>
              <a:buNone/>
              <a:defRPr sz="8200">
                <a:latin typeface="Helvetica"/>
                <a:ea typeface="Helvetica"/>
                <a:cs typeface="Helvetica"/>
                <a:sym typeface="Helvetica"/>
              </a:defRPr>
            </a:pPr>
            <a:r>
              <a:t>Activity</a:t>
            </a: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TOOLKIT"/>
          <p:cNvSpPr txBox="1"/>
          <p:nvPr/>
        </p:nvSpPr>
        <p:spPr>
          <a:xfrm>
            <a:off x="1374022" y="7120522"/>
            <a:ext cx="986706" cy="279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l">
              <a:lnSpc>
                <a:spcPct val="90000"/>
              </a:lnSpc>
              <a:defRPr b="0" sz="1800">
                <a:solidFill>
                  <a:srgbClr val="FFFFFF"/>
                </a:solidFill>
                <a:latin typeface="Helvetica"/>
                <a:ea typeface="Helvetica"/>
                <a:cs typeface="Helvetica"/>
                <a:sym typeface="Helvetica"/>
              </a:defRPr>
            </a:lvl1pPr>
          </a:lstStyle>
          <a:p>
            <a:pPr/>
            <a:r>
              <a:t>TOOLKIT</a:t>
            </a:r>
          </a:p>
        </p:txBody>
      </p:sp>
      <p:sp>
        <p:nvSpPr>
          <p:cNvPr id="3" name="Circle"/>
          <p:cNvSpPr/>
          <p:nvPr/>
        </p:nvSpPr>
        <p:spPr>
          <a:xfrm>
            <a:off x="12260298" y="-5529527"/>
            <a:ext cx="15772590" cy="15772590"/>
          </a:xfrm>
          <a:prstGeom prst="ellipse">
            <a:avLst/>
          </a:prstGeom>
          <a:solidFill>
            <a:schemeClr val="accent4">
              <a:hueOff val="-461056"/>
              <a:satOff val="4338"/>
              <a:lumOff val="-1022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4" name="Circle"/>
          <p:cNvSpPr/>
          <p:nvPr/>
        </p:nvSpPr>
        <p:spPr>
          <a:xfrm>
            <a:off x="19397698" y="-1028295"/>
            <a:ext cx="15772590" cy="15772590"/>
          </a:xfrm>
          <a:prstGeom prst="ellipse">
            <a:avLst/>
          </a:prstGeom>
          <a:solidFill>
            <a:schemeClr val="accent4">
              <a:hueOff val="-461056"/>
              <a:satOff val="4338"/>
              <a:lumOff val="-1022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5" name="Circle"/>
          <p:cNvSpPr/>
          <p:nvPr/>
        </p:nvSpPr>
        <p:spPr>
          <a:xfrm>
            <a:off x="12260298" y="5084638"/>
            <a:ext cx="15772590" cy="15772591"/>
          </a:xfrm>
          <a:prstGeom prst="ellipse">
            <a:avLst/>
          </a:prstGeom>
          <a:solidFill>
            <a:schemeClr val="accent4">
              <a:hueOff val="-461056"/>
              <a:satOff val="4338"/>
              <a:lumOff val="-10225"/>
              <a:alpha val="80000"/>
            </a:schemeClr>
          </a:solidFill>
          <a:ln w="12700">
            <a:miter lim="400000"/>
          </a:ln>
          <a:effectLst>
            <a:outerShdw sx="100000" sy="100000" kx="0" ky="0" algn="b" rotWithShape="0" blurRad="317500" dist="25400" dir="5400000">
              <a:srgbClr val="000000">
                <a:alpha val="11250"/>
              </a:srgbClr>
            </a:outerShdw>
          </a:effectLst>
        </p:spPr>
        <p:txBody>
          <a:bodyPr lIns="0" tIns="0" rIns="0" bIns="0" anchor="ctr"/>
          <a:lstStyle/>
          <a:p>
            <a:pPr>
              <a:defRPr b="0" sz="3200">
                <a:solidFill>
                  <a:srgbClr val="FFFFFF"/>
                </a:solidFill>
                <a:latin typeface="+mn-lt"/>
                <a:ea typeface="+mn-ea"/>
                <a:cs typeface="+mn-cs"/>
                <a:sym typeface="Helvetica Neue Medium"/>
              </a:defRPr>
            </a:pPr>
          </a:p>
        </p:txBody>
      </p:sp>
      <p:sp>
        <p:nvSpPr>
          <p:cNvPr id="6" name="Enterprise Design Thinking Toolkit • August 23, 2018 • © 2018 IBM Corporation"/>
          <p:cNvSpPr txBox="1"/>
          <p:nvPr/>
        </p:nvSpPr>
        <p:spPr>
          <a:xfrm>
            <a:off x="1274233" y="12856633"/>
            <a:ext cx="622172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solidFill>
                  <a:srgbClr val="F3F3F3"/>
                </a:solidFill>
                <a:latin typeface="Helvetica"/>
                <a:ea typeface="Helvetica"/>
                <a:cs typeface="Helvetica"/>
                <a:sym typeface="Helvetica"/>
              </a:defRPr>
            </a:pPr>
            <a:r>
              <a:t>Enterprise Design Thinking Toolkit </a:t>
            </a:r>
            <a:r>
              <a:rPr>
                <a:solidFill>
                  <a:schemeClr val="accent4">
                    <a:hueOff val="-461056"/>
                    <a:satOff val="4338"/>
                    <a:lumOff val="-10225"/>
                  </a:schemeClr>
                </a:solidFill>
              </a:rPr>
              <a:t>•</a:t>
            </a:r>
            <a:r>
              <a:t> August 23, 2018 </a:t>
            </a:r>
            <a:r>
              <a:rPr>
                <a:solidFill>
                  <a:schemeClr val="accent4">
                    <a:hueOff val="-461056"/>
                    <a:satOff val="4338"/>
                    <a:lumOff val="-10225"/>
                  </a:schemeClr>
                </a:solidFill>
              </a:rPr>
              <a:t>• </a:t>
            </a:r>
            <a:r>
              <a:t>© 2018 IBM Corporation</a:t>
            </a:r>
          </a:p>
        </p:txBody>
      </p:sp>
      <p:sp>
        <p:nvSpPr>
          <p:cNvPr id="7" name="Enterprise…"/>
          <p:cNvSpPr txBox="1"/>
          <p:nvPr/>
        </p:nvSpPr>
        <p:spPr>
          <a:xfrm>
            <a:off x="1210119" y="628709"/>
            <a:ext cx="2096644" cy="174543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lnSpc>
                <a:spcPct val="90000"/>
              </a:lnSpc>
              <a:defRPr>
                <a:solidFill>
                  <a:srgbClr val="FFFFFF"/>
                </a:solidFill>
              </a:defRPr>
            </a:pPr>
            <a:r>
              <a:t>Enterprise </a:t>
            </a:r>
          </a:p>
          <a:p>
            <a:pPr algn="l">
              <a:lnSpc>
                <a:spcPct val="90000"/>
              </a:lnSpc>
              <a:defRPr>
                <a:solidFill>
                  <a:srgbClr val="FFFFFF"/>
                </a:solidFill>
              </a:defRPr>
            </a:pPr>
            <a:r>
              <a:t>Design </a:t>
            </a:r>
          </a:p>
          <a:p>
            <a:pPr algn="l">
              <a:lnSpc>
                <a:spcPct val="90000"/>
              </a:lnSpc>
              <a:defRPr>
                <a:solidFill>
                  <a:srgbClr val="FFFFFF"/>
                </a:solidFill>
              </a:defRPr>
            </a:pPr>
            <a:r>
              <a:t>Thinking</a:t>
            </a:r>
          </a:p>
          <a:p>
            <a:pPr algn="l">
              <a:lnSpc>
                <a:spcPct val="90000"/>
              </a:lnSpc>
              <a:defRPr b="0" sz="2500">
                <a:solidFill>
                  <a:srgbClr val="FFFFFF"/>
                </a:solidFill>
                <a:latin typeface="Helvetica Neue Light"/>
                <a:ea typeface="Helvetica Neue Light"/>
                <a:cs typeface="Helvetica Neue Light"/>
                <a:sym typeface="Helvetica Neue Light"/>
              </a:defRPr>
            </a:pPr>
            <a:r>
              <a:t>by IBM</a:t>
            </a:r>
          </a:p>
        </p:txBody>
      </p:sp>
      <p:sp>
        <p:nvSpPr>
          <p:cNvPr id="8"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9"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10"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9pPr>
    </p:titleStyle>
    <p:bodyStyle>
      <a:lvl1pPr marL="635000" marR="0" indent="-635000" algn="l" defTabSz="825500" rtl="0" latinLnBrk="0">
        <a:lnSpc>
          <a:spcPct val="100000"/>
        </a:lnSpc>
        <a:spcBef>
          <a:spcPts val="5900"/>
        </a:spcBef>
        <a:spcAft>
          <a:spcPts val="0"/>
        </a:spcAft>
        <a:buClrTx/>
        <a:buSzPct val="125000"/>
        <a:buFontTx/>
        <a:buChar char="•"/>
        <a:tabLst/>
        <a:defRPr b="0" baseline="0" cap="none" i="0" spc="0" strike="noStrike" sz="4800" u="none">
          <a:solidFill>
            <a:srgbClr val="000000"/>
          </a:solidFill>
          <a:uFillTx/>
          <a:latin typeface="Helvetica Neue"/>
          <a:ea typeface="Helvetica Neue"/>
          <a:cs typeface="Helvetica Neue"/>
          <a:sym typeface="Helvetica Neue"/>
        </a:defRPr>
      </a:lvl1pPr>
      <a:lvl2pPr marL="1270000" marR="0" indent="-635000" algn="l" defTabSz="825500" rtl="0" latinLnBrk="0">
        <a:lnSpc>
          <a:spcPct val="100000"/>
        </a:lnSpc>
        <a:spcBef>
          <a:spcPts val="5900"/>
        </a:spcBef>
        <a:spcAft>
          <a:spcPts val="0"/>
        </a:spcAft>
        <a:buClrTx/>
        <a:buSzPct val="125000"/>
        <a:buFontTx/>
        <a:buChar char="•"/>
        <a:tabLst/>
        <a:defRPr b="0" baseline="0" cap="none" i="0" spc="0" strike="noStrike" sz="4800" u="none">
          <a:solidFill>
            <a:srgbClr val="000000"/>
          </a:solidFill>
          <a:uFillTx/>
          <a:latin typeface="Helvetica Neue"/>
          <a:ea typeface="Helvetica Neue"/>
          <a:cs typeface="Helvetica Neue"/>
          <a:sym typeface="Helvetica Neue"/>
        </a:defRPr>
      </a:lvl2pPr>
      <a:lvl3pPr marL="1905000" marR="0" indent="-635000" algn="l" defTabSz="825500" rtl="0" latinLnBrk="0">
        <a:lnSpc>
          <a:spcPct val="100000"/>
        </a:lnSpc>
        <a:spcBef>
          <a:spcPts val="5900"/>
        </a:spcBef>
        <a:spcAft>
          <a:spcPts val="0"/>
        </a:spcAft>
        <a:buClrTx/>
        <a:buSzPct val="125000"/>
        <a:buFontTx/>
        <a:buChar char="•"/>
        <a:tabLst/>
        <a:defRPr b="0" baseline="0" cap="none" i="0" spc="0" strike="noStrike" sz="4800" u="none">
          <a:solidFill>
            <a:srgbClr val="000000"/>
          </a:solidFill>
          <a:uFillTx/>
          <a:latin typeface="Helvetica Neue"/>
          <a:ea typeface="Helvetica Neue"/>
          <a:cs typeface="Helvetica Neue"/>
          <a:sym typeface="Helvetica Neue"/>
        </a:defRPr>
      </a:lvl3pPr>
      <a:lvl4pPr marL="2540000" marR="0" indent="-635000" algn="l" defTabSz="825500" rtl="0" latinLnBrk="0">
        <a:lnSpc>
          <a:spcPct val="100000"/>
        </a:lnSpc>
        <a:spcBef>
          <a:spcPts val="5900"/>
        </a:spcBef>
        <a:spcAft>
          <a:spcPts val="0"/>
        </a:spcAft>
        <a:buClrTx/>
        <a:buSzPct val="125000"/>
        <a:buFontTx/>
        <a:buChar char="•"/>
        <a:tabLst/>
        <a:defRPr b="0" baseline="0" cap="none" i="0" spc="0" strike="noStrike" sz="4800" u="none">
          <a:solidFill>
            <a:srgbClr val="000000"/>
          </a:solidFill>
          <a:uFillTx/>
          <a:latin typeface="Helvetica Neue"/>
          <a:ea typeface="Helvetica Neue"/>
          <a:cs typeface="Helvetica Neue"/>
          <a:sym typeface="Helvetica Neue"/>
        </a:defRPr>
      </a:lvl4pPr>
      <a:lvl5pPr marL="3175000" marR="0" indent="-635000" algn="l" defTabSz="825500" rtl="0" latinLnBrk="0">
        <a:lnSpc>
          <a:spcPct val="100000"/>
        </a:lnSpc>
        <a:spcBef>
          <a:spcPts val="5900"/>
        </a:spcBef>
        <a:spcAft>
          <a:spcPts val="0"/>
        </a:spcAft>
        <a:buClrTx/>
        <a:buSzPct val="125000"/>
        <a:buFontTx/>
        <a:buChar char="•"/>
        <a:tabLst/>
        <a:defRPr b="0" baseline="0" cap="none" i="0" spc="0" strike="noStrike" sz="4800" u="none">
          <a:solidFill>
            <a:srgbClr val="000000"/>
          </a:solidFill>
          <a:uFillTx/>
          <a:latin typeface="Helvetica Neue"/>
          <a:ea typeface="Helvetica Neue"/>
          <a:cs typeface="Helvetica Neue"/>
          <a:sym typeface="Helvetica Neue"/>
        </a:defRPr>
      </a:lvl5pPr>
      <a:lvl6pPr marL="3810000" marR="0" indent="-635000" algn="l" defTabSz="825500" rtl="0" latinLnBrk="0">
        <a:lnSpc>
          <a:spcPct val="100000"/>
        </a:lnSpc>
        <a:spcBef>
          <a:spcPts val="5900"/>
        </a:spcBef>
        <a:spcAft>
          <a:spcPts val="0"/>
        </a:spcAft>
        <a:buClrTx/>
        <a:buSzPct val="125000"/>
        <a:buFontTx/>
        <a:buChar char="•"/>
        <a:tabLst/>
        <a:defRPr b="0" baseline="0" cap="none" i="0" spc="0" strike="noStrike" sz="4800" u="none">
          <a:solidFill>
            <a:srgbClr val="000000"/>
          </a:solidFill>
          <a:uFillTx/>
          <a:latin typeface="Helvetica Neue"/>
          <a:ea typeface="Helvetica Neue"/>
          <a:cs typeface="Helvetica Neue"/>
          <a:sym typeface="Helvetica Neue"/>
        </a:defRPr>
      </a:lvl6pPr>
      <a:lvl7pPr marL="4445000" marR="0" indent="-635000" algn="l" defTabSz="825500" rtl="0" latinLnBrk="0">
        <a:lnSpc>
          <a:spcPct val="100000"/>
        </a:lnSpc>
        <a:spcBef>
          <a:spcPts val="5900"/>
        </a:spcBef>
        <a:spcAft>
          <a:spcPts val="0"/>
        </a:spcAft>
        <a:buClrTx/>
        <a:buSzPct val="125000"/>
        <a:buFontTx/>
        <a:buChar char="•"/>
        <a:tabLst/>
        <a:defRPr b="0" baseline="0" cap="none" i="0" spc="0" strike="noStrike" sz="4800" u="none">
          <a:solidFill>
            <a:srgbClr val="000000"/>
          </a:solidFill>
          <a:uFillTx/>
          <a:latin typeface="Helvetica Neue"/>
          <a:ea typeface="Helvetica Neue"/>
          <a:cs typeface="Helvetica Neue"/>
          <a:sym typeface="Helvetica Neue"/>
        </a:defRPr>
      </a:lvl7pPr>
      <a:lvl8pPr marL="5080000" marR="0" indent="-635000" algn="l" defTabSz="825500" rtl="0" latinLnBrk="0">
        <a:lnSpc>
          <a:spcPct val="100000"/>
        </a:lnSpc>
        <a:spcBef>
          <a:spcPts val="5900"/>
        </a:spcBef>
        <a:spcAft>
          <a:spcPts val="0"/>
        </a:spcAft>
        <a:buClrTx/>
        <a:buSzPct val="125000"/>
        <a:buFontTx/>
        <a:buChar char="•"/>
        <a:tabLst/>
        <a:defRPr b="0" baseline="0" cap="none" i="0" spc="0" strike="noStrike" sz="4800" u="none">
          <a:solidFill>
            <a:srgbClr val="000000"/>
          </a:solidFill>
          <a:uFillTx/>
          <a:latin typeface="Helvetica Neue"/>
          <a:ea typeface="Helvetica Neue"/>
          <a:cs typeface="Helvetica Neue"/>
          <a:sym typeface="Helvetica Neue"/>
        </a:defRPr>
      </a:lvl8pPr>
      <a:lvl9pPr marL="5715000" marR="0" indent="-635000" algn="l" defTabSz="825500" rtl="0" latinLnBrk="0">
        <a:lnSpc>
          <a:spcPct val="100000"/>
        </a:lnSpc>
        <a:spcBef>
          <a:spcPts val="5900"/>
        </a:spcBef>
        <a:spcAft>
          <a:spcPts val="0"/>
        </a:spcAft>
        <a:buClrTx/>
        <a:buSzPct val="125000"/>
        <a:buFontTx/>
        <a:buChar char="•"/>
        <a:tabLst/>
        <a:defRPr b="0" baseline="0" cap="none" i="0" spc="0" strike="noStrike" sz="4800" u="none">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jpeg"/><Relationship Id="rId3" Type="http://schemas.openxmlformats.org/officeDocument/2006/relationships/image" Target="../media/image1.png"/><Relationship Id="rId4" Type="http://schemas.openxmlformats.org/officeDocument/2006/relationships/hyperlink" Target="https://www.ibm.com/design/thinking/page/toolkit/activity/as-is-scenario-map" TargetMode="External"/><Relationship Id="rId5" Type="http://schemas.openxmlformats.org/officeDocument/2006/relationships/image" Target="../media/image2.png"/><Relationship Id="rId6"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9.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4.jpeg"/><Relationship Id="rId3" Type="http://schemas.openxmlformats.org/officeDocument/2006/relationships/image" Target="../media/image5.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4.jpeg"/><Relationship Id="rId3" Type="http://schemas.openxmlformats.org/officeDocument/2006/relationships/image" Target="../media/image6.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4.jpeg"/><Relationship Id="rId3" Type="http://schemas.openxmlformats.org/officeDocument/2006/relationships/image" Target="../media/image7.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4.jpeg"/><Relationship Id="rId3"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49" name="StakeholderMapBLUE.jpg" descr="StakeholderMapBLUE.jpg"/>
          <p:cNvPicPr>
            <a:picLocks noChangeAspect="1"/>
          </p:cNvPicPr>
          <p:nvPr>
            <p:ph type="pic" idx="21"/>
          </p:nvPr>
        </p:nvPicPr>
        <p:blipFill>
          <a:blip r:embed="rId2">
            <a:extLst/>
          </a:blip>
          <a:srcRect l="1491" t="0" r="0" b="0"/>
          <a:stretch>
            <a:fillRect/>
          </a:stretch>
        </p:blipFill>
        <p:spPr>
          <a:xfrm>
            <a:off x="5061533" y="0"/>
            <a:ext cx="24185760" cy="13806314"/>
          </a:xfrm>
          <a:prstGeom prst="rect">
            <a:avLst/>
          </a:prstGeom>
        </p:spPr>
      </p:pic>
      <p:sp>
        <p:nvSpPr>
          <p:cNvPr id="450" name="Square"/>
          <p:cNvSpPr/>
          <p:nvPr>
            <p:ph type="body" idx="22"/>
          </p:nvPr>
        </p:nvSpPr>
        <p:spPr>
          <a:prstGeom prst="rect">
            <a:avLst/>
          </a:prstGeom>
        </p:spPr>
        <p:txBody>
          <a:bodyPr/>
          <a:lstStyle/>
          <a:p>
            <a:pPr marL="0" indent="0" algn="ctr">
              <a:spcBef>
                <a:spcPts val="0"/>
              </a:spcBef>
              <a:buSzTx/>
              <a:buNone/>
              <a:defRPr sz="3200">
                <a:solidFill>
                  <a:srgbClr val="FFFFFF"/>
                </a:solidFill>
                <a:latin typeface="+mn-lt"/>
                <a:ea typeface="+mn-ea"/>
                <a:cs typeface="+mn-cs"/>
                <a:sym typeface="Helvetica Neue Medium"/>
              </a:defRPr>
            </a:pPr>
          </a:p>
        </p:txBody>
      </p:sp>
      <p:sp>
        <p:nvSpPr>
          <p:cNvPr id="451" name="TOOLKIT"/>
          <p:cNvSpPr txBox="1"/>
          <p:nvPr>
            <p:ph type="body" idx="23"/>
          </p:nvPr>
        </p:nvSpPr>
        <p:spPr>
          <a:xfrm>
            <a:off x="1301700" y="4250322"/>
            <a:ext cx="986707" cy="279401"/>
          </a:xfrm>
          <a:prstGeom prst="rect">
            <a:avLst/>
          </a:prstGeom>
        </p:spPr>
        <p:txBody>
          <a:bodyPr/>
          <a:lstStyle/>
          <a:p>
            <a:pPr/>
            <a:r>
              <a:t>TOOLKIT</a:t>
            </a:r>
          </a:p>
        </p:txBody>
      </p:sp>
      <p:pic>
        <p:nvPicPr>
          <p:cNvPr id="452" name="Image" descr="Image"/>
          <p:cNvPicPr>
            <a:picLocks noChangeAspect="1"/>
          </p:cNvPicPr>
          <p:nvPr>
            <p:ph type="pic" idx="24"/>
          </p:nvPr>
        </p:nvPicPr>
        <p:blipFill>
          <a:blip r:embed="rId3">
            <a:extLst/>
          </a:blip>
          <a:stretch>
            <a:fillRect/>
          </a:stretch>
        </p:blipFill>
        <p:spPr>
          <a:prstGeom prst="rect">
            <a:avLst/>
          </a:prstGeom>
        </p:spPr>
      </p:pic>
      <p:sp>
        <p:nvSpPr>
          <p:cNvPr id="453" name="Enterprise Design Thinking Toolkit • © 2021 IBM Corporation"/>
          <p:cNvSpPr txBox="1"/>
          <p:nvPr>
            <p:ph type="body" idx="25"/>
          </p:nvPr>
        </p:nvSpPr>
        <p:spPr>
          <a:xfrm>
            <a:off x="1274233" y="12856633"/>
            <a:ext cx="4775362" cy="215901"/>
          </a:xfrm>
          <a:prstGeom prst="rect">
            <a:avLst/>
          </a:prstGeom>
        </p:spPr>
        <p:txBody>
          <a:bodyPr/>
          <a:lstStyle/>
          <a:p>
            <a:pPr marL="0" indent="0">
              <a:spcBef>
                <a:spcPts val="0"/>
              </a:spcBef>
              <a:buSzTx/>
              <a:buNone/>
              <a:defRPr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2021 IBM Corporation</a:t>
            </a:r>
          </a:p>
        </p:txBody>
      </p:sp>
      <p:sp>
        <p:nvSpPr>
          <p:cNvPr id="454" name="As-Is…"/>
          <p:cNvSpPr txBox="1"/>
          <p:nvPr>
            <p:ph type="body" idx="26"/>
          </p:nvPr>
        </p:nvSpPr>
        <p:spPr>
          <a:xfrm>
            <a:off x="1301700" y="4527877"/>
            <a:ext cx="4643575" cy="2364741"/>
          </a:xfrm>
          <a:prstGeom prst="rect">
            <a:avLst/>
          </a:prstGeom>
        </p:spPr>
        <p:txBody>
          <a:bodyPr/>
          <a:lstStyle/>
          <a:p>
            <a:pPr marL="0" indent="0">
              <a:lnSpc>
                <a:spcPct val="90000"/>
              </a:lnSpc>
              <a:spcBef>
                <a:spcPts val="0"/>
              </a:spcBef>
              <a:buSzTx/>
              <a:buNone/>
              <a:defRPr sz="8200">
                <a:latin typeface="Helvetica"/>
                <a:ea typeface="Helvetica"/>
                <a:cs typeface="Helvetica"/>
                <a:sym typeface="Helvetica"/>
              </a:defRPr>
            </a:pPr>
            <a:r>
              <a:t>As-Is</a:t>
            </a:r>
          </a:p>
          <a:p>
            <a:pPr marL="0" indent="0">
              <a:lnSpc>
                <a:spcPct val="90000"/>
              </a:lnSpc>
              <a:spcBef>
                <a:spcPts val="0"/>
              </a:spcBef>
              <a:buSzTx/>
              <a:buNone/>
              <a:defRPr sz="8200">
                <a:latin typeface="Helvetica"/>
                <a:ea typeface="Helvetica"/>
                <a:cs typeface="Helvetica"/>
                <a:sym typeface="Helvetica"/>
              </a:defRPr>
            </a:pPr>
            <a:r>
              <a:t>Escenario</a:t>
            </a:r>
          </a:p>
        </p:txBody>
      </p:sp>
      <p:sp>
        <p:nvSpPr>
          <p:cNvPr id="455" name="Get the latest version of this deck.">
            <a:hlinkClick r:id="rId4" invalidUrl="" action="" tgtFrame="" tooltip="" history="1" highlightClick="0" endSnd="0"/>
          </p:cNvPr>
          <p:cNvSpPr txBox="1"/>
          <p:nvPr/>
        </p:nvSpPr>
        <p:spPr>
          <a:xfrm>
            <a:off x="1216578" y="11934279"/>
            <a:ext cx="3586046" cy="38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1800" u="sng">
                <a:solidFill>
                  <a:srgbClr val="1A9DEC"/>
                </a:solidFill>
                <a:latin typeface="Helvetica"/>
                <a:ea typeface="Helvetica"/>
                <a:cs typeface="Helvetica"/>
                <a:sym typeface="Helvetica"/>
              </a:defRPr>
            </a:lvl1pPr>
          </a:lstStyle>
          <a:p>
            <a:pPr/>
            <a:r>
              <a:t>Get the latest version of this deck.</a:t>
            </a:r>
          </a:p>
        </p:txBody>
      </p:sp>
      <p:sp>
        <p:nvSpPr>
          <p:cNvPr id="456" name="Group"/>
          <p:cNvSpPr/>
          <p:nvPr/>
        </p:nvSpPr>
        <p:spPr>
          <a:xfrm>
            <a:off x="1301700" y="7917208"/>
            <a:ext cx="390782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0" sz="2000">
                <a:latin typeface="Helvetica"/>
                <a:ea typeface="Helvetica"/>
                <a:cs typeface="Helvetica"/>
                <a:sym typeface="Helvetica"/>
              </a:defRPr>
            </a:lvl1pPr>
          </a:lstStyle>
          <a:p>
            <a:pPr/>
            <a:r>
              <a:t>Traducción y contribución: </a:t>
            </a:r>
          </a:p>
        </p:txBody>
      </p:sp>
      <p:pic>
        <p:nvPicPr>
          <p:cNvPr id="457" name="Screen Shot 2021-10-18 at 5.34.29 PM.png" descr="Screen Shot 2021-10-18 at 5.34.29 PM.png"/>
          <p:cNvPicPr>
            <a:picLocks noChangeAspect="1"/>
          </p:cNvPicPr>
          <p:nvPr/>
        </p:nvPicPr>
        <p:blipFill>
          <a:blip r:embed="rId5">
            <a:extLst/>
          </a:blip>
          <a:srcRect l="0" t="0" r="0" b="0"/>
          <a:stretch>
            <a:fillRect/>
          </a:stretch>
        </p:blipFill>
        <p:spPr>
          <a:xfrm>
            <a:off x="1244210" y="9968055"/>
            <a:ext cx="1249009" cy="1270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cubicBezTo>
                  <a:pt x="7990" y="0"/>
                  <a:pt x="5183" y="1057"/>
                  <a:pt x="3040" y="3166"/>
                </a:cubicBezTo>
                <a:cubicBezTo>
                  <a:pt x="1376" y="4803"/>
                  <a:pt x="372" y="6831"/>
                  <a:pt x="0" y="8950"/>
                </a:cubicBezTo>
                <a:lnTo>
                  <a:pt x="0" y="12650"/>
                </a:lnTo>
                <a:cubicBezTo>
                  <a:pt x="372" y="14769"/>
                  <a:pt x="1376" y="16797"/>
                  <a:pt x="3040" y="18434"/>
                </a:cubicBezTo>
                <a:cubicBezTo>
                  <a:pt x="5183" y="20543"/>
                  <a:pt x="7990" y="21600"/>
                  <a:pt x="10800" y="21600"/>
                </a:cubicBezTo>
                <a:cubicBezTo>
                  <a:pt x="13610" y="21600"/>
                  <a:pt x="16417" y="20543"/>
                  <a:pt x="18560" y="18434"/>
                </a:cubicBezTo>
                <a:cubicBezTo>
                  <a:pt x="20224" y="16797"/>
                  <a:pt x="21228" y="14769"/>
                  <a:pt x="21600" y="12650"/>
                </a:cubicBezTo>
                <a:lnTo>
                  <a:pt x="21600" y="8950"/>
                </a:lnTo>
                <a:cubicBezTo>
                  <a:pt x="21228" y="6831"/>
                  <a:pt x="20224" y="4803"/>
                  <a:pt x="18560" y="3166"/>
                </a:cubicBezTo>
                <a:cubicBezTo>
                  <a:pt x="16417" y="1057"/>
                  <a:pt x="13610" y="0"/>
                  <a:pt x="10800" y="0"/>
                </a:cubicBezTo>
                <a:close/>
              </a:path>
            </a:pathLst>
          </a:custGeom>
          <a:ln w="12700">
            <a:miter lim="400000"/>
          </a:ln>
        </p:spPr>
      </p:pic>
      <p:pic>
        <p:nvPicPr>
          <p:cNvPr id="458" name="Screen Shot 2021-10-18 at 5.33.39 PM.png" descr="Screen Shot 2021-10-18 at 5.33.39 PM.png"/>
          <p:cNvPicPr>
            <a:picLocks noChangeAspect="1"/>
          </p:cNvPicPr>
          <p:nvPr/>
        </p:nvPicPr>
        <p:blipFill>
          <a:blip r:embed="rId6">
            <a:extLst/>
          </a:blip>
          <a:srcRect l="0" t="2941" r="5643" b="6571"/>
          <a:stretch>
            <a:fillRect/>
          </a:stretch>
        </p:blipFill>
        <p:spPr>
          <a:xfrm>
            <a:off x="1234130" y="8180105"/>
            <a:ext cx="1269438" cy="1269854"/>
          </a:xfrm>
          <a:custGeom>
            <a:avLst/>
            <a:gdLst/>
            <a:ahLst/>
            <a:cxnLst>
              <a:cxn ang="0">
                <a:pos x="wd2" y="hd2"/>
              </a:cxn>
              <a:cxn ang="5400000">
                <a:pos x="wd2" y="hd2"/>
              </a:cxn>
              <a:cxn ang="10800000">
                <a:pos x="wd2" y="hd2"/>
              </a:cxn>
              <a:cxn ang="16200000">
                <a:pos x="wd2" y="hd2"/>
              </a:cxn>
            </a:cxnLst>
            <a:rect l="0" t="0" r="r" b="b"/>
            <a:pathLst>
              <a:path w="20594" h="20595" fill="norm" stroke="1" extrusionOk="0">
                <a:moveTo>
                  <a:pt x="10295" y="0"/>
                </a:moveTo>
                <a:cubicBezTo>
                  <a:pt x="7659" y="0"/>
                  <a:pt x="5025" y="1008"/>
                  <a:pt x="3013" y="3019"/>
                </a:cubicBezTo>
                <a:cubicBezTo>
                  <a:pt x="1020" y="5012"/>
                  <a:pt x="18" y="7616"/>
                  <a:pt x="0" y="10228"/>
                </a:cubicBezTo>
                <a:lnTo>
                  <a:pt x="0" y="10369"/>
                </a:lnTo>
                <a:cubicBezTo>
                  <a:pt x="18" y="12981"/>
                  <a:pt x="1020" y="15585"/>
                  <a:pt x="3013" y="17578"/>
                </a:cubicBezTo>
                <a:cubicBezTo>
                  <a:pt x="7036" y="21600"/>
                  <a:pt x="13554" y="21600"/>
                  <a:pt x="17577" y="17578"/>
                </a:cubicBezTo>
                <a:cubicBezTo>
                  <a:pt x="21600" y="13556"/>
                  <a:pt x="21600" y="7041"/>
                  <a:pt x="17577" y="3019"/>
                </a:cubicBezTo>
                <a:cubicBezTo>
                  <a:pt x="15565" y="1008"/>
                  <a:pt x="12931" y="0"/>
                  <a:pt x="10295" y="0"/>
                </a:cubicBezTo>
                <a:close/>
              </a:path>
            </a:pathLst>
          </a:custGeom>
          <a:ln w="12700">
            <a:miter lim="400000"/>
          </a:ln>
        </p:spPr>
      </p:pic>
      <p:sp>
        <p:nvSpPr>
          <p:cNvPr id="459" name="Group"/>
          <p:cNvSpPr/>
          <p:nvPr/>
        </p:nvSpPr>
        <p:spPr>
          <a:xfrm>
            <a:off x="2832096" y="10847608"/>
            <a:ext cx="390782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0" sz="2000">
                <a:latin typeface="Helvetica"/>
                <a:ea typeface="Helvetica"/>
                <a:cs typeface="Helvetica"/>
                <a:sym typeface="Helvetica"/>
              </a:defRPr>
            </a:lvl1pPr>
          </a:lstStyle>
          <a:p>
            <a:pPr/>
            <a:r>
              <a:t>Method Expert - Innovation Team Argentina</a:t>
            </a:r>
          </a:p>
        </p:txBody>
      </p:sp>
      <p:sp>
        <p:nvSpPr>
          <p:cNvPr id="460" name="Group"/>
          <p:cNvSpPr/>
          <p:nvPr/>
        </p:nvSpPr>
        <p:spPr>
          <a:xfrm>
            <a:off x="2832096" y="10292741"/>
            <a:ext cx="390782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0" sz="2000">
                <a:latin typeface="Helvetica"/>
                <a:ea typeface="Helvetica"/>
                <a:cs typeface="Helvetica"/>
                <a:sym typeface="Helvetica"/>
              </a:defRPr>
            </a:lvl1pPr>
          </a:lstStyle>
          <a:p>
            <a:pPr/>
            <a:r>
              <a:t>Valeria Cremona</a:t>
            </a:r>
          </a:p>
        </p:txBody>
      </p:sp>
      <p:sp>
        <p:nvSpPr>
          <p:cNvPr id="461" name="Group"/>
          <p:cNvSpPr/>
          <p:nvPr/>
        </p:nvSpPr>
        <p:spPr>
          <a:xfrm>
            <a:off x="2832096" y="9092929"/>
            <a:ext cx="390782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0" sz="2000">
                <a:latin typeface="Helvetica"/>
                <a:ea typeface="Helvetica"/>
                <a:cs typeface="Helvetica"/>
                <a:sym typeface="Helvetica"/>
              </a:defRPr>
            </a:lvl1pPr>
          </a:lstStyle>
          <a:p>
            <a:pPr/>
            <a:r>
              <a:t>Method Expert - Innovation Team Argentina</a:t>
            </a:r>
          </a:p>
        </p:txBody>
      </p:sp>
      <p:sp>
        <p:nvSpPr>
          <p:cNvPr id="462" name="Group"/>
          <p:cNvSpPr/>
          <p:nvPr/>
        </p:nvSpPr>
        <p:spPr>
          <a:xfrm>
            <a:off x="2832096" y="8538062"/>
            <a:ext cx="3907820"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0" sz="2000">
                <a:latin typeface="Helvetica"/>
                <a:ea typeface="Helvetica"/>
                <a:cs typeface="Helvetica"/>
                <a:sym typeface="Helvetica"/>
              </a:defRPr>
            </a:lvl1pPr>
          </a:lstStyle>
          <a:p>
            <a:pPr/>
            <a:r>
              <a:t>Juan Cruz Bruni</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64" name="PLaybacks.jpg" descr="PLaybacks.jpg"/>
          <p:cNvPicPr>
            <a:picLocks noChangeAspect="1"/>
          </p:cNvPicPr>
          <p:nvPr>
            <p:ph type="pic" idx="21"/>
          </p:nvPr>
        </p:nvPicPr>
        <p:blipFill>
          <a:blip r:embed="rId2">
            <a:extLst/>
          </a:blip>
          <a:srcRect l="5787" t="0" r="5787" b="0"/>
          <a:stretch>
            <a:fillRect/>
          </a:stretch>
        </p:blipFill>
        <p:spPr>
          <a:xfrm>
            <a:off x="8006210" y="-62568"/>
            <a:ext cx="16465720" cy="13840942"/>
          </a:xfrm>
          <a:prstGeom prst="rect">
            <a:avLst/>
          </a:prstGeom>
        </p:spPr>
      </p:pic>
      <p:sp>
        <p:nvSpPr>
          <p:cNvPr id="565" name="Square"/>
          <p:cNvSpPr/>
          <p:nvPr>
            <p:ph type="body" idx="22"/>
          </p:nvPr>
        </p:nvSpPr>
        <p:spPr>
          <a:prstGeom prst="rect">
            <a:avLst/>
          </a:prstGeom>
        </p:spPr>
        <p:txBody>
          <a:bodyPr/>
          <a:lstStyle/>
          <a:p>
            <a:pPr marL="0" indent="0" algn="ctr">
              <a:spcBef>
                <a:spcPts val="0"/>
              </a:spcBef>
              <a:buSzTx/>
              <a:buNone/>
              <a:defRPr sz="3200">
                <a:latin typeface="+mn-lt"/>
                <a:ea typeface="+mn-ea"/>
                <a:cs typeface="+mn-cs"/>
                <a:sym typeface="Helvetica Neue Medium"/>
              </a:defRPr>
            </a:pPr>
          </a:p>
        </p:txBody>
      </p:sp>
      <p:sp>
        <p:nvSpPr>
          <p:cNvPr id="566" name="Playback"/>
          <p:cNvSpPr txBox="1"/>
          <p:nvPr>
            <p:ph type="body" idx="24"/>
          </p:nvPr>
        </p:nvSpPr>
        <p:spPr>
          <a:prstGeom prst="rect">
            <a:avLst/>
          </a:prstGeom>
        </p:spPr>
        <p:txBody>
          <a:bodyPr/>
          <a:lstStyle/>
          <a:p>
            <a:pPr/>
            <a:r>
              <a:t>Playback</a:t>
            </a:r>
          </a:p>
        </p:txBody>
      </p:sp>
      <p:sp>
        <p:nvSpPr>
          <p:cNvPr id="567" name="Asigna a una o dos personas para exponer el As-Is Escenario."/>
          <p:cNvSpPr txBox="1"/>
          <p:nvPr>
            <p:ph type="body" idx="25"/>
          </p:nvPr>
        </p:nvSpPr>
        <p:spPr>
          <a:xfrm>
            <a:off x="1273513" y="3473779"/>
            <a:ext cx="8287825" cy="2743201"/>
          </a:xfrm>
          <a:prstGeom prst="rect">
            <a:avLst/>
          </a:prstGeom>
        </p:spPr>
        <p:txBody>
          <a:bodyPr/>
          <a:lstStyle>
            <a:lvl1pPr>
              <a:spcBef>
                <a:spcPts val="4000"/>
              </a:spcBef>
            </a:lvl1pPr>
          </a:lstStyle>
          <a:p>
            <a:pPr/>
            <a:r>
              <a:t>Asigna a una o dos personas para exponer el As-Is Escenario. </a:t>
            </a:r>
          </a:p>
        </p:txBody>
      </p:sp>
      <p:sp>
        <p:nvSpPr>
          <p:cNvPr id="568" name="¿Qué áreas presentan certezas?…"/>
          <p:cNvSpPr txBox="1"/>
          <p:nvPr/>
        </p:nvSpPr>
        <p:spPr>
          <a:xfrm>
            <a:off x="1421117" y="7332955"/>
            <a:ext cx="6795898" cy="17526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marL="330200" indent="-330200" algn="l">
              <a:spcBef>
                <a:spcPts val="3000"/>
              </a:spcBef>
              <a:buClr>
                <a:schemeClr val="accent1"/>
              </a:buClr>
              <a:buSzPct val="80000"/>
              <a:buChar char="•"/>
              <a:defRPr b="0">
                <a:latin typeface="Helvetica"/>
                <a:ea typeface="Helvetica"/>
                <a:cs typeface="Helvetica"/>
                <a:sym typeface="Helvetica"/>
              </a:defRPr>
            </a:pPr>
            <a:r>
              <a:t>¿Qué áreas presentan certezas?</a:t>
            </a:r>
          </a:p>
          <a:p>
            <a:pPr marL="330200" indent="-330200" algn="l">
              <a:spcBef>
                <a:spcPts val="3000"/>
              </a:spcBef>
              <a:buClr>
                <a:schemeClr val="accent1"/>
              </a:buClr>
              <a:buSzPct val="80000"/>
              <a:buChar char="•"/>
              <a:defRPr b="0">
                <a:latin typeface="Helvetica"/>
                <a:ea typeface="Helvetica"/>
                <a:cs typeface="Helvetica"/>
                <a:sym typeface="Helvetica"/>
              </a:defRPr>
            </a:pPr>
            <a:r>
              <a:t>¿Dónde quedan huecos en el conocimiento del equipo?</a:t>
            </a:r>
          </a:p>
        </p:txBody>
      </p:sp>
      <p:sp>
        <p:nvSpPr>
          <p:cNvPr id="569" name="Enterprise Design Thinking Toolkit • © 2021 IBM Corporation"/>
          <p:cNvSpPr txBox="1"/>
          <p:nvPr/>
        </p:nvSpPr>
        <p:spPr>
          <a:xfrm>
            <a:off x="1274233" y="12856633"/>
            <a:ext cx="4775362"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2021 IBM Corporation</a:t>
            </a:r>
          </a:p>
        </p:txBody>
      </p:sp>
      <p:sp>
        <p:nvSpPr>
          <p:cNvPr id="570" name="As-Is Escenario"/>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Escenario</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2" name="As-Is…"/>
          <p:cNvSpPr txBox="1"/>
          <p:nvPr>
            <p:ph type="body" idx="21"/>
          </p:nvPr>
        </p:nvSpPr>
        <p:spPr>
          <a:xfrm>
            <a:off x="1273344" y="7321877"/>
            <a:ext cx="4932910" cy="2364741"/>
          </a:xfrm>
          <a:prstGeom prst="rect">
            <a:avLst/>
          </a:prstGeom>
        </p:spPr>
        <p:txBody>
          <a:bodyPr/>
          <a:lstStyle/>
          <a:p>
            <a:pPr marL="0" indent="0">
              <a:lnSpc>
                <a:spcPct val="90000"/>
              </a:lnSpc>
              <a:spcBef>
                <a:spcPts val="0"/>
              </a:spcBef>
              <a:buSzTx/>
              <a:buNone/>
              <a:defRPr sz="8200">
                <a:latin typeface="Helvetica"/>
                <a:ea typeface="Helvetica"/>
                <a:cs typeface="Helvetica"/>
                <a:sym typeface="Helvetica"/>
              </a:defRPr>
            </a:pPr>
            <a:r>
              <a:t>As-Is</a:t>
            </a:r>
          </a:p>
          <a:p>
            <a:pPr marL="0" indent="0">
              <a:lnSpc>
                <a:spcPct val="90000"/>
              </a:lnSpc>
              <a:spcBef>
                <a:spcPts val="0"/>
              </a:spcBef>
              <a:buSzTx/>
              <a:buNone/>
              <a:defRPr sz="8200">
                <a:latin typeface="Helvetica"/>
                <a:ea typeface="Helvetica"/>
                <a:cs typeface="Helvetica"/>
                <a:sym typeface="Helvetica"/>
              </a:defRPr>
            </a:pPr>
            <a:r>
              <a:t>Escenario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4" name="Rectangle"/>
          <p:cNvSpPr/>
          <p:nvPr/>
        </p:nvSpPr>
        <p:spPr>
          <a:xfrm rot="17997048">
            <a:off x="-6267695" y="-4118548"/>
            <a:ext cx="22577850" cy="18466549"/>
          </a:xfrm>
          <a:prstGeom prst="rect">
            <a:avLst/>
          </a:prstGeom>
          <a:solidFill>
            <a:srgbClr val="FFFFFF"/>
          </a:solidFill>
          <a:ln w="12700">
            <a:miter lim="400000"/>
          </a:ln>
        </p:spPr>
        <p:txBody>
          <a:bodyPr lIns="0" tIns="0" rIns="0" bIns="0" anchor="ctr"/>
          <a:lstStyle/>
          <a:p>
            <a:pPr>
              <a:defRPr b="0" sz="3200">
                <a:solidFill>
                  <a:srgbClr val="D5D5D5"/>
                </a:solidFill>
                <a:latin typeface="+mn-lt"/>
                <a:ea typeface="+mn-ea"/>
                <a:cs typeface="+mn-cs"/>
                <a:sym typeface="Helvetica Neue Medium"/>
              </a:defRPr>
            </a:pPr>
          </a:p>
        </p:txBody>
      </p:sp>
      <p:sp>
        <p:nvSpPr>
          <p:cNvPr id="465"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466" name="As-Is Escenario"/>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Escenario</a:t>
            </a:r>
          </a:p>
        </p:txBody>
      </p:sp>
      <p:sp>
        <p:nvSpPr>
          <p:cNvPr id="467" name="IntroducciÓn"/>
          <p:cNvSpPr txBox="1"/>
          <p:nvPr>
            <p:ph type="body" idx="21"/>
          </p:nvPr>
        </p:nvSpPr>
        <p:spPr>
          <a:xfrm>
            <a:off x="1273513" y="3041178"/>
            <a:ext cx="4498951" cy="330201"/>
          </a:xfrm>
          <a:prstGeom prst="rect">
            <a:avLst/>
          </a:prstGeom>
        </p:spPr>
        <p:txBody>
          <a:bodyPr/>
          <a:lstStyle/>
          <a:p>
            <a:pPr/>
            <a:r>
              <a:t>IntroducciÓn</a:t>
            </a:r>
          </a:p>
        </p:txBody>
      </p:sp>
      <p:sp>
        <p:nvSpPr>
          <p:cNvPr id="468" name="¿Por qué hacemos esto?"/>
          <p:cNvSpPr txBox="1"/>
          <p:nvPr>
            <p:ph type="body" idx="22"/>
          </p:nvPr>
        </p:nvSpPr>
        <p:spPr>
          <a:xfrm>
            <a:off x="1273513" y="3473779"/>
            <a:ext cx="7249357" cy="774701"/>
          </a:xfrm>
          <a:prstGeom prst="rect">
            <a:avLst/>
          </a:prstGeom>
        </p:spPr>
        <p:txBody>
          <a:bodyPr/>
          <a:lstStyle/>
          <a:p>
            <a:pPr/>
            <a:r>
              <a:t>¿Por qué hacemos esto?</a:t>
            </a:r>
          </a:p>
        </p:txBody>
      </p:sp>
      <p:sp>
        <p:nvSpPr>
          <p:cNvPr id="469" name="Para construir un mejor entendimiento de la experiencia actual de nuestro usuario de manera de identificar oportunidades de mejora."/>
          <p:cNvSpPr txBox="1"/>
          <p:nvPr>
            <p:ph type="body" idx="23"/>
          </p:nvPr>
        </p:nvSpPr>
        <p:spPr>
          <a:xfrm>
            <a:off x="892283" y="4804586"/>
            <a:ext cx="21162549" cy="3657601"/>
          </a:xfrm>
          <a:prstGeom prst="rect">
            <a:avLst/>
          </a:prstGeom>
        </p:spPr>
        <p:txBody>
          <a:bodyPr/>
          <a:lstStyle/>
          <a:p>
            <a:pPr lvl="1" marL="0" marR="55562" indent="0" defTabSz="1244600">
              <a:spcBef>
                <a:spcPts val="2000"/>
              </a:spcBef>
              <a:buClr>
                <a:srgbClr val="F7B92B"/>
              </a:buClr>
              <a:buSzTx/>
              <a:buNone/>
              <a:tabLst>
                <a:tab pos="368300" algn="l"/>
              </a:tabLst>
              <a:defRPr spc="-159" sz="8000">
                <a:uFill>
                  <a:solidFill>
                    <a:srgbClr val="424242"/>
                  </a:solidFill>
                </a:uFill>
                <a:latin typeface="Helvetica"/>
                <a:ea typeface="Helvetica"/>
                <a:cs typeface="Helvetica"/>
                <a:sym typeface="Helvetica"/>
              </a:defRPr>
            </a:pPr>
            <a:r>
              <a:t>Para construir un mejor entendimiento de la experiencia actual de nuestro usuario de manera de identificar oportunidades de mejora. </a:t>
            </a:r>
          </a:p>
        </p:txBody>
      </p:sp>
      <p:sp>
        <p:nvSpPr>
          <p:cNvPr id="470" name="Enterprise Design Thinking Toolkit • © 2021 IBM Corporation"/>
          <p:cNvSpPr txBox="1"/>
          <p:nvPr/>
        </p:nvSpPr>
        <p:spPr>
          <a:xfrm>
            <a:off x="1274233" y="12856633"/>
            <a:ext cx="4775362"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2021 IBM Corporation</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2" name="Rectangle"/>
          <p:cNvSpPr/>
          <p:nvPr/>
        </p:nvSpPr>
        <p:spPr>
          <a:xfrm rot="17997048">
            <a:off x="-6267695" y="-4131248"/>
            <a:ext cx="22577850" cy="18466549"/>
          </a:xfrm>
          <a:prstGeom prst="rect">
            <a:avLst/>
          </a:prstGeom>
          <a:solidFill>
            <a:srgbClr val="FFFFFF"/>
          </a:solidFill>
          <a:ln w="12700">
            <a:miter lim="400000"/>
          </a:ln>
        </p:spPr>
        <p:txBody>
          <a:bodyPr lIns="0" tIns="0" rIns="0" bIns="0" anchor="ctr"/>
          <a:lstStyle/>
          <a:p>
            <a:pPr>
              <a:defRPr b="0" sz="3200">
                <a:solidFill>
                  <a:srgbClr val="D5D5D5"/>
                </a:solidFill>
                <a:latin typeface="+mn-lt"/>
                <a:ea typeface="+mn-ea"/>
                <a:cs typeface="+mn-cs"/>
                <a:sym typeface="Helvetica Neue Medium"/>
              </a:defRPr>
            </a:pPr>
          </a:p>
        </p:txBody>
      </p:sp>
      <p:sp>
        <p:nvSpPr>
          <p:cNvPr id="473"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474" name="IntroducciÓn"/>
          <p:cNvSpPr txBox="1"/>
          <p:nvPr>
            <p:ph type="body" idx="21"/>
          </p:nvPr>
        </p:nvSpPr>
        <p:spPr>
          <a:prstGeom prst="rect">
            <a:avLst/>
          </a:prstGeom>
        </p:spPr>
        <p:txBody>
          <a:bodyPr/>
          <a:lstStyle/>
          <a:p>
            <a:pPr/>
            <a:r>
              <a:t>IntroducciÓn</a:t>
            </a:r>
          </a:p>
        </p:txBody>
      </p:sp>
      <p:sp>
        <p:nvSpPr>
          <p:cNvPr id="475" name="¿Cuándo utilizar esta actividad?"/>
          <p:cNvSpPr txBox="1"/>
          <p:nvPr>
            <p:ph type="body" idx="22"/>
          </p:nvPr>
        </p:nvSpPr>
        <p:spPr>
          <a:xfrm>
            <a:off x="1273513" y="3473779"/>
            <a:ext cx="9229459" cy="774701"/>
          </a:xfrm>
          <a:prstGeom prst="rect">
            <a:avLst/>
          </a:prstGeom>
        </p:spPr>
        <p:txBody>
          <a:bodyPr/>
          <a:lstStyle/>
          <a:p>
            <a:pPr/>
            <a:r>
              <a:t>¿Cuándo utilizar esta actividad?</a:t>
            </a:r>
          </a:p>
        </p:txBody>
      </p:sp>
      <p:sp>
        <p:nvSpPr>
          <p:cNvPr id="476" name="Utiliza As-Is Escenario al comenzar un nuevo proyecto para revelar qué sabe el equipo y qué no. También lo puedes usar cuando necesites encontrarle sentido a la información obtenida en una investigación."/>
          <p:cNvSpPr txBox="1"/>
          <p:nvPr>
            <p:ph type="body" idx="23"/>
          </p:nvPr>
        </p:nvSpPr>
        <p:spPr>
          <a:xfrm>
            <a:off x="892283" y="4804586"/>
            <a:ext cx="21162549" cy="6096001"/>
          </a:xfrm>
          <a:prstGeom prst="rect">
            <a:avLst/>
          </a:prstGeom>
        </p:spPr>
        <p:txBody>
          <a:bodyPr/>
          <a:lstStyle/>
          <a:p>
            <a:pPr lvl="1" marL="0" marR="55562" indent="0" defTabSz="1244600">
              <a:spcBef>
                <a:spcPts val="2000"/>
              </a:spcBef>
              <a:buClr>
                <a:srgbClr val="F7B92B"/>
              </a:buClr>
              <a:buSzTx/>
              <a:buNone/>
              <a:tabLst>
                <a:tab pos="368300" algn="l"/>
              </a:tabLst>
              <a:defRPr spc="-159" sz="8000">
                <a:uFill>
                  <a:solidFill>
                    <a:srgbClr val="424242"/>
                  </a:solidFill>
                </a:uFill>
                <a:latin typeface="Helvetica"/>
                <a:ea typeface="Helvetica"/>
                <a:cs typeface="Helvetica"/>
                <a:sym typeface="Helvetica"/>
              </a:defRPr>
            </a:pPr>
            <a:r>
              <a:t>Utiliza As-Is Escenario al comenzar un nuevo proyecto para revelar qué sabe el equipo y qué no. También lo puedes usar cuando necesites encontrarle sentido a la información obtenida en una investigación. </a:t>
            </a:r>
          </a:p>
        </p:txBody>
      </p:sp>
      <p:sp>
        <p:nvSpPr>
          <p:cNvPr id="477" name="Enterprise Design Thinking Toolkit • © 2021 IBM Corporation"/>
          <p:cNvSpPr txBox="1"/>
          <p:nvPr/>
        </p:nvSpPr>
        <p:spPr>
          <a:xfrm>
            <a:off x="1274233" y="12856633"/>
            <a:ext cx="4775362"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2021 IBM Corporation</a:t>
            </a:r>
          </a:p>
        </p:txBody>
      </p:sp>
      <p:sp>
        <p:nvSpPr>
          <p:cNvPr id="478" name="As-Is Escenario"/>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Escenario</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0" name="Rectangle"/>
          <p:cNvSpPr/>
          <p:nvPr/>
        </p:nvSpPr>
        <p:spPr>
          <a:xfrm rot="17997048">
            <a:off x="-6267695" y="-4131248"/>
            <a:ext cx="22577850" cy="18466549"/>
          </a:xfrm>
          <a:prstGeom prst="rect">
            <a:avLst/>
          </a:prstGeom>
          <a:solidFill>
            <a:srgbClr val="FFFFFF"/>
          </a:solidFill>
          <a:ln w="12700">
            <a:miter lim="400000"/>
          </a:ln>
        </p:spPr>
        <p:txBody>
          <a:bodyPr lIns="0" tIns="0" rIns="0" bIns="0" anchor="ctr"/>
          <a:lstStyle/>
          <a:p>
            <a:pPr>
              <a:defRPr b="0" sz="3200">
                <a:solidFill>
                  <a:srgbClr val="D5D5D5"/>
                </a:solidFill>
                <a:latin typeface="+mn-lt"/>
                <a:ea typeface="+mn-ea"/>
                <a:cs typeface="+mn-cs"/>
                <a:sym typeface="Helvetica Neue Medium"/>
              </a:defRPr>
            </a:pPr>
          </a:p>
        </p:txBody>
      </p:sp>
      <p:sp>
        <p:nvSpPr>
          <p:cNvPr id="481" name="30 min"/>
          <p:cNvSpPr txBox="1"/>
          <p:nvPr/>
        </p:nvSpPr>
        <p:spPr>
          <a:xfrm>
            <a:off x="5018293" y="1277770"/>
            <a:ext cx="798266" cy="35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700">
                <a:latin typeface="Helvetica"/>
                <a:ea typeface="Helvetica"/>
                <a:cs typeface="Helvetica"/>
                <a:sym typeface="Helvetica"/>
              </a:defRPr>
            </a:lvl1pPr>
          </a:lstStyle>
          <a:p>
            <a:pPr/>
            <a:r>
              <a:t>30 min</a:t>
            </a:r>
          </a:p>
        </p:txBody>
      </p:sp>
      <p:sp>
        <p:nvSpPr>
          <p:cNvPr id="482" name="IntroducciÓn"/>
          <p:cNvSpPr txBox="1"/>
          <p:nvPr/>
        </p:nvSpPr>
        <p:spPr>
          <a:xfrm>
            <a:off x="1273513" y="2926878"/>
            <a:ext cx="4498951" cy="330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l">
              <a:buClr>
                <a:srgbClr val="FFA0C2"/>
              </a:buClr>
              <a:defRPr cap="all" spc="219" sz="2200">
                <a:solidFill>
                  <a:schemeClr val="accent1"/>
                </a:solidFill>
                <a:latin typeface="Helvetica"/>
                <a:ea typeface="Helvetica"/>
                <a:cs typeface="Helvetica"/>
                <a:sym typeface="Helvetica"/>
              </a:defRPr>
            </a:lvl1pPr>
          </a:lstStyle>
          <a:p>
            <a:pPr/>
            <a:r>
              <a:t>IntroducciÓn</a:t>
            </a:r>
          </a:p>
        </p:txBody>
      </p:sp>
      <p:sp>
        <p:nvSpPr>
          <p:cNvPr id="483" name="El tiempo sugerido para esta actividad es de 30 minutos,…"/>
          <p:cNvSpPr txBox="1"/>
          <p:nvPr/>
        </p:nvSpPr>
        <p:spPr>
          <a:xfrm>
            <a:off x="1273513" y="3473779"/>
            <a:ext cx="16717226" cy="156236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defTabSz="457200">
              <a:defRPr b="0" sz="5100">
                <a:latin typeface="Helvetica"/>
                <a:ea typeface="Helvetica"/>
                <a:cs typeface="Helvetica"/>
                <a:sym typeface="Helvetica"/>
              </a:defRPr>
            </a:pPr>
            <a:r>
              <a:t>El tiempo sugerido para esta actividad es de </a:t>
            </a:r>
            <a:r>
              <a:rPr b="1"/>
              <a:t>30 minutos,</a:t>
            </a:r>
            <a:r>
              <a:t> </a:t>
            </a:r>
            <a:endParaRPr>
              <a:latin typeface="Times Roman"/>
              <a:ea typeface="Times Roman"/>
              <a:cs typeface="Times Roman"/>
              <a:sym typeface="Times Roman"/>
            </a:endParaRPr>
          </a:p>
          <a:p>
            <a:pPr algn="l" defTabSz="457200">
              <a:defRPr b="0" sz="5100">
                <a:latin typeface="Helvetica"/>
                <a:ea typeface="Helvetica"/>
                <a:cs typeface="Helvetica"/>
                <a:sym typeface="Helvetica"/>
              </a:defRPr>
            </a:pPr>
            <a:r>
              <a:rPr>
                <a:latin typeface="Times Roman"/>
                <a:ea typeface="Times Roman"/>
                <a:cs typeface="Times Roman"/>
                <a:sym typeface="Times Roman"/>
              </a:rPr>
              <a:t>¡</a:t>
            </a:r>
            <a:r>
              <a:t>pero tú decides!</a:t>
            </a:r>
          </a:p>
        </p:txBody>
      </p:sp>
      <p:sp>
        <p:nvSpPr>
          <p:cNvPr id="484" name="•Habla menos, escribe más. Escribe o dibuja tus ideas en los stickies antes de contarlas. Durante las discusiones, captura los puntos clave en stickies y ponlos en la pared.…"/>
          <p:cNvSpPr txBox="1"/>
          <p:nvPr/>
        </p:nvSpPr>
        <p:spPr>
          <a:xfrm>
            <a:off x="1621545" y="6282249"/>
            <a:ext cx="10203710" cy="44323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b="0">
                <a:latin typeface="Helvetica"/>
                <a:ea typeface="Helvetica"/>
                <a:cs typeface="Helvetica"/>
                <a:sym typeface="Helvetica"/>
              </a:defRPr>
            </a:pPr>
            <a:r>
              <a:rPr>
                <a:solidFill>
                  <a:schemeClr val="accent1"/>
                </a:solidFill>
                <a:latin typeface="Times Roman"/>
                <a:ea typeface="Times Roman"/>
                <a:cs typeface="Times Roman"/>
                <a:sym typeface="Times Roman"/>
              </a:rPr>
              <a:t>•</a:t>
            </a:r>
            <a:r>
              <a:rPr b="1"/>
              <a:t>Habla menos, escribe más. </a:t>
            </a:r>
            <a:r>
              <a:t>Escribe o dibuja tus ideas en los stickies antes de contarlas. Durante las discusiones, captura los puntos clave en stickies y ponlos en la pared.</a:t>
            </a:r>
            <a:endParaRPr>
              <a:latin typeface="Times Roman"/>
              <a:ea typeface="Times Roman"/>
              <a:cs typeface="Times Roman"/>
              <a:sym typeface="Times Roman"/>
            </a:endParaRPr>
          </a:p>
          <a:p>
            <a:pPr algn="l" defTabSz="457200">
              <a:defRPr b="0">
                <a:latin typeface="Helvetica"/>
                <a:ea typeface="Helvetica"/>
                <a:cs typeface="Helvetica"/>
                <a:sym typeface="Helvetica"/>
              </a:defRPr>
            </a:pPr>
            <a:r>
              <a:rPr>
                <a:solidFill>
                  <a:schemeClr val="accent1"/>
                </a:solidFill>
                <a:latin typeface="Times Roman"/>
                <a:ea typeface="Times Roman"/>
                <a:cs typeface="Times Roman"/>
                <a:sym typeface="Times Roman"/>
              </a:rPr>
              <a:t>•</a:t>
            </a:r>
            <a:r>
              <a:rPr b="1"/>
              <a:t>No hay ideas malas. </a:t>
            </a:r>
            <a:r>
              <a:t>Empieza por lo grande. Recolecta las ideas de todos, agrupa y busca patrones. Identifica las grandes ideas.</a:t>
            </a:r>
            <a:endParaRPr>
              <a:latin typeface="Times Roman"/>
              <a:ea typeface="Times Roman"/>
              <a:cs typeface="Times Roman"/>
              <a:sym typeface="Times Roman"/>
            </a:endParaRPr>
          </a:p>
          <a:p>
            <a:pPr algn="l" defTabSz="457200">
              <a:defRPr b="0">
                <a:latin typeface="Helvetica"/>
                <a:ea typeface="Helvetica"/>
                <a:cs typeface="Helvetica"/>
                <a:sym typeface="Helvetica"/>
              </a:defRPr>
            </a:pPr>
            <a:r>
              <a:rPr>
                <a:solidFill>
                  <a:schemeClr val="accent1"/>
                </a:solidFill>
                <a:latin typeface="Times Roman"/>
                <a:ea typeface="Times Roman"/>
                <a:cs typeface="Times Roman"/>
                <a:sym typeface="Times Roman"/>
              </a:rPr>
              <a:t>•</a:t>
            </a:r>
            <a:r>
              <a:rPr b="1"/>
              <a:t>Mantente enfocado en el usuario. </a:t>
            </a:r>
            <a:r>
              <a:t>Cuenta historias acerca de tu usuario para mantenerlo como el foco de atención.</a:t>
            </a:r>
            <a:endParaRPr sz="1200">
              <a:latin typeface="Times Roman"/>
              <a:ea typeface="Times Roman"/>
              <a:cs typeface="Times Roman"/>
              <a:sym typeface="Times Roman"/>
            </a:endParaRPr>
          </a:p>
        </p:txBody>
      </p:sp>
      <p:sp>
        <p:nvSpPr>
          <p:cNvPr id="485" name="•Todos participan. Todos tienen un marcador y un block de stickies.…"/>
          <p:cNvSpPr txBox="1"/>
          <p:nvPr/>
        </p:nvSpPr>
        <p:spPr>
          <a:xfrm>
            <a:off x="13011977" y="6244282"/>
            <a:ext cx="10203710" cy="4737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b="0">
                <a:latin typeface="Helvetica"/>
                <a:ea typeface="Helvetica"/>
                <a:cs typeface="Helvetica"/>
                <a:sym typeface="Helvetica"/>
              </a:defRPr>
            </a:pPr>
            <a:r>
              <a:rPr>
                <a:solidFill>
                  <a:schemeClr val="accent1"/>
                </a:solidFill>
                <a:latin typeface="Times Roman"/>
                <a:ea typeface="Times Roman"/>
                <a:cs typeface="Times Roman"/>
                <a:sym typeface="Times Roman"/>
              </a:rPr>
              <a:t>•</a:t>
            </a:r>
            <a:r>
              <a:rPr b="1"/>
              <a:t>Todos participan. </a:t>
            </a:r>
            <a:r>
              <a:t>Todos tienen un marcador y un block de stickies.</a:t>
            </a:r>
            <a:endParaRPr>
              <a:latin typeface="Times Roman"/>
              <a:ea typeface="Times Roman"/>
              <a:cs typeface="Times Roman"/>
              <a:sym typeface="Times Roman"/>
            </a:endParaRPr>
          </a:p>
          <a:p>
            <a:pPr algn="l" defTabSz="457200">
              <a:defRPr b="0">
                <a:latin typeface="Helvetica"/>
                <a:ea typeface="Helvetica"/>
                <a:cs typeface="Helvetica"/>
                <a:sym typeface="Helvetica"/>
              </a:defRPr>
            </a:pPr>
            <a:r>
              <a:rPr>
                <a:solidFill>
                  <a:schemeClr val="accent1"/>
                </a:solidFill>
                <a:latin typeface="Times Roman"/>
                <a:ea typeface="Times Roman"/>
                <a:cs typeface="Times Roman"/>
                <a:sym typeface="Times Roman"/>
              </a:rPr>
              <a:t>•</a:t>
            </a:r>
            <a:r>
              <a:rPr b="1"/>
              <a:t>Mantén a todos atentos. </a:t>
            </a:r>
            <a:r>
              <a:t>Evita conversaciones paralelas. Usa el “parking lot” para capturar puntos fuera del tema central.</a:t>
            </a:r>
            <a:endParaRPr>
              <a:latin typeface="Times Roman"/>
              <a:ea typeface="Times Roman"/>
              <a:cs typeface="Times Roman"/>
              <a:sym typeface="Times Roman"/>
            </a:endParaRPr>
          </a:p>
          <a:p>
            <a:pPr algn="l" defTabSz="457200">
              <a:defRPr b="0">
                <a:latin typeface="Helvetica"/>
                <a:ea typeface="Helvetica"/>
                <a:cs typeface="Helvetica"/>
                <a:sym typeface="Helvetica"/>
              </a:defRPr>
            </a:pPr>
            <a:r>
              <a:rPr>
                <a:solidFill>
                  <a:schemeClr val="accent1"/>
                </a:solidFill>
                <a:latin typeface="Times Roman"/>
                <a:ea typeface="Times Roman"/>
                <a:cs typeface="Times Roman"/>
                <a:sym typeface="Times Roman"/>
              </a:rPr>
              <a:t>•</a:t>
            </a:r>
            <a:r>
              <a:rPr b="1"/>
              <a:t>Atente a los tiempos de la agenda. </a:t>
            </a:r>
            <a:r>
              <a:t>Para lograr los objetivos necesitamos mantenernos dentro del plan.</a:t>
            </a:r>
            <a:endParaRPr>
              <a:latin typeface="Times Roman"/>
              <a:ea typeface="Times Roman"/>
              <a:cs typeface="Times Roman"/>
              <a:sym typeface="Times Roman"/>
            </a:endParaRPr>
          </a:p>
          <a:p>
            <a:pPr algn="l" defTabSz="457200">
              <a:defRPr b="0">
                <a:latin typeface="Helvetica"/>
                <a:ea typeface="Helvetica"/>
                <a:cs typeface="Helvetica"/>
                <a:sym typeface="Helvetica"/>
              </a:defRPr>
            </a:pPr>
            <a:r>
              <a:rPr>
                <a:solidFill>
                  <a:schemeClr val="accent1"/>
                </a:solidFill>
                <a:latin typeface="Times Roman"/>
                <a:ea typeface="Times Roman"/>
                <a:cs typeface="Times Roman"/>
                <a:sym typeface="Times Roman"/>
              </a:rPr>
              <a:t>•</a:t>
            </a:r>
            <a:r>
              <a:rPr b="1"/>
              <a:t>Sí, y… </a:t>
            </a:r>
            <a:r>
              <a:t>En lugar de descartar ideas, oblígate a construir sobre ellas.</a:t>
            </a:r>
            <a:endParaRPr>
              <a:latin typeface="Times Roman"/>
              <a:ea typeface="Times Roman"/>
              <a:cs typeface="Times Roman"/>
              <a:sym typeface="Times Roman"/>
            </a:endParaRPr>
          </a:p>
        </p:txBody>
      </p:sp>
      <p:sp>
        <p:nvSpPr>
          <p:cNvPr id="486" name="Enterprise Design Thinking Toolkit • © 2021 IBM Corporation"/>
          <p:cNvSpPr txBox="1"/>
          <p:nvPr/>
        </p:nvSpPr>
        <p:spPr>
          <a:xfrm>
            <a:off x="1274233" y="12856633"/>
            <a:ext cx="4775362"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lgn="l">
              <a:defRPr b="0" sz="1400">
                <a:latin typeface="Helvetica"/>
                <a:ea typeface="Helvetica"/>
                <a:cs typeface="Helvetica"/>
                <a:sym typeface="Helvetica"/>
              </a:defRPr>
            </a:pPr>
            <a:r>
              <a:t>Enterprise Design Thinking Toolkit</a:t>
            </a:r>
            <a:r>
              <a:rPr>
                <a:solidFill>
                  <a:schemeClr val="accent4">
                    <a:hueOff val="-461056"/>
                    <a:satOff val="4338"/>
                    <a:lumOff val="-10225"/>
                  </a:schemeClr>
                </a:solidFill>
              </a:rPr>
              <a:t> </a:t>
            </a:r>
            <a:r>
              <a:rPr>
                <a:solidFill>
                  <a:schemeClr val="accent1"/>
                </a:solidFill>
              </a:rPr>
              <a:t>•</a:t>
            </a:r>
            <a:r>
              <a:rPr>
                <a:solidFill>
                  <a:schemeClr val="accent4">
                    <a:hueOff val="-461056"/>
                    <a:satOff val="4338"/>
                    <a:lumOff val="-10225"/>
                  </a:schemeClr>
                </a:solidFill>
              </a:rPr>
              <a:t> </a:t>
            </a:r>
            <a:r>
              <a:t>© 2021 IBM Corporation</a:t>
            </a:r>
          </a:p>
        </p:txBody>
      </p:sp>
      <p:sp>
        <p:nvSpPr>
          <p:cNvPr id="487" name="As-Is Escenario"/>
          <p:cNvSpPr txBox="1"/>
          <p:nvPr/>
        </p:nvSpPr>
        <p:spPr>
          <a:xfrm>
            <a:off x="1251937" y="1195220"/>
            <a:ext cx="3802036"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500">
                <a:latin typeface="Helvetica"/>
                <a:ea typeface="Helvetica"/>
                <a:cs typeface="Helvetica"/>
                <a:sym typeface="Helvetica"/>
              </a:defRPr>
            </a:lvl1pPr>
          </a:lstStyle>
          <a:p>
            <a:pPr/>
            <a:r>
              <a:t>As-Is Escenario</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9" name="Preparados……"/>
          <p:cNvSpPr txBox="1"/>
          <p:nvPr>
            <p:ph type="body" idx="21"/>
          </p:nvPr>
        </p:nvSpPr>
        <p:spPr>
          <a:xfrm>
            <a:off x="6804719" y="4000499"/>
            <a:ext cx="9517262" cy="5588001"/>
          </a:xfrm>
          <a:prstGeom prst="rect">
            <a:avLst/>
          </a:prstGeom>
        </p:spPr>
        <p:txBody>
          <a:bodyPr/>
          <a:lstStyle/>
          <a:p>
            <a:pPr algn="ctr"/>
            <a:r>
              <a:t>Preparados…</a:t>
            </a:r>
          </a:p>
          <a:p>
            <a:pPr algn="ctr"/>
            <a:r>
              <a:t>Listos…</a:t>
            </a:r>
          </a:p>
          <a:p>
            <a:pPr algn="ctr"/>
            <a:r>
              <a:t>¡Ahora! </a:t>
            </a:r>
          </a:p>
        </p:txBody>
      </p:sp>
      <p:grpSp>
        <p:nvGrpSpPr>
          <p:cNvPr id="542" name="Group"/>
          <p:cNvGrpSpPr/>
          <p:nvPr/>
        </p:nvGrpSpPr>
        <p:grpSpPr>
          <a:xfrm>
            <a:off x="-309596" y="-313256"/>
            <a:ext cx="25003191" cy="14342512"/>
            <a:chOff x="0" y="0"/>
            <a:chExt cx="25003190" cy="14342509"/>
          </a:xfrm>
        </p:grpSpPr>
        <p:grpSp>
          <p:nvGrpSpPr>
            <p:cNvPr id="503" name="Group"/>
            <p:cNvGrpSpPr/>
            <p:nvPr/>
          </p:nvGrpSpPr>
          <p:grpSpPr>
            <a:xfrm>
              <a:off x="944595" y="0"/>
              <a:ext cx="23084333" cy="252085"/>
              <a:chOff x="0" y="0"/>
              <a:chExt cx="23084332" cy="252084"/>
            </a:xfrm>
          </p:grpSpPr>
          <p:sp>
            <p:nvSpPr>
              <p:cNvPr id="490" name="Line"/>
              <p:cNvSpPr/>
              <p:nvPr/>
            </p:nvSpPr>
            <p:spPr>
              <a:xfrm flipV="1">
                <a:off x="-1" y="0"/>
                <a:ext cx="2"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491" name="Line"/>
              <p:cNvSpPr/>
              <p:nvPr/>
            </p:nvSpPr>
            <p:spPr>
              <a:xfrm flipV="1">
                <a:off x="625971"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492" name="Line"/>
              <p:cNvSpPr/>
              <p:nvPr/>
            </p:nvSpPr>
            <p:spPr>
              <a:xfrm flipV="1">
                <a:off x="5128071"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493" name="Line"/>
              <p:cNvSpPr/>
              <p:nvPr/>
            </p:nvSpPr>
            <p:spPr>
              <a:xfrm flipV="1">
                <a:off x="5770711"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494" name="Line"/>
              <p:cNvSpPr/>
              <p:nvPr/>
            </p:nvSpPr>
            <p:spPr>
              <a:xfrm flipV="1">
                <a:off x="639668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495" name="Line"/>
              <p:cNvSpPr/>
              <p:nvPr/>
            </p:nvSpPr>
            <p:spPr>
              <a:xfrm flipV="1">
                <a:off x="10909994"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496" name="Line"/>
              <p:cNvSpPr/>
              <p:nvPr/>
            </p:nvSpPr>
            <p:spPr>
              <a:xfrm flipV="1">
                <a:off x="11552634"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497" name="Line"/>
              <p:cNvSpPr/>
              <p:nvPr/>
            </p:nvSpPr>
            <p:spPr>
              <a:xfrm flipV="1">
                <a:off x="12178605"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498" name="Line"/>
              <p:cNvSpPr/>
              <p:nvPr/>
            </p:nvSpPr>
            <p:spPr>
              <a:xfrm flipV="1">
                <a:off x="1669008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499" name="Line"/>
              <p:cNvSpPr/>
              <p:nvPr/>
            </p:nvSpPr>
            <p:spPr>
              <a:xfrm flipV="1">
                <a:off x="1733272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00" name="Line"/>
              <p:cNvSpPr/>
              <p:nvPr/>
            </p:nvSpPr>
            <p:spPr>
              <a:xfrm flipV="1">
                <a:off x="17958691"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01" name="Line"/>
              <p:cNvSpPr/>
              <p:nvPr/>
            </p:nvSpPr>
            <p:spPr>
              <a:xfrm flipV="1">
                <a:off x="2245836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02" name="Line"/>
              <p:cNvSpPr/>
              <p:nvPr/>
            </p:nvSpPr>
            <p:spPr>
              <a:xfrm flipV="1">
                <a:off x="2308433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grpSp>
        <p:grpSp>
          <p:nvGrpSpPr>
            <p:cNvPr id="517" name="Group"/>
            <p:cNvGrpSpPr/>
            <p:nvPr/>
          </p:nvGrpSpPr>
          <p:grpSpPr>
            <a:xfrm>
              <a:off x="944595" y="14090425"/>
              <a:ext cx="23084333" cy="252085"/>
              <a:chOff x="0" y="0"/>
              <a:chExt cx="23084332" cy="252084"/>
            </a:xfrm>
          </p:grpSpPr>
          <p:sp>
            <p:nvSpPr>
              <p:cNvPr id="504" name="Line"/>
              <p:cNvSpPr/>
              <p:nvPr/>
            </p:nvSpPr>
            <p:spPr>
              <a:xfrm flipV="1">
                <a:off x="-1" y="0"/>
                <a:ext cx="2"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05" name="Line"/>
              <p:cNvSpPr/>
              <p:nvPr/>
            </p:nvSpPr>
            <p:spPr>
              <a:xfrm flipV="1">
                <a:off x="625971"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06" name="Line"/>
              <p:cNvSpPr/>
              <p:nvPr/>
            </p:nvSpPr>
            <p:spPr>
              <a:xfrm flipV="1">
                <a:off x="5128071"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07" name="Line"/>
              <p:cNvSpPr/>
              <p:nvPr/>
            </p:nvSpPr>
            <p:spPr>
              <a:xfrm flipV="1">
                <a:off x="5770711"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08" name="Line"/>
              <p:cNvSpPr/>
              <p:nvPr/>
            </p:nvSpPr>
            <p:spPr>
              <a:xfrm flipV="1">
                <a:off x="639668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09" name="Line"/>
              <p:cNvSpPr/>
              <p:nvPr/>
            </p:nvSpPr>
            <p:spPr>
              <a:xfrm flipV="1">
                <a:off x="10909994"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10" name="Line"/>
              <p:cNvSpPr/>
              <p:nvPr/>
            </p:nvSpPr>
            <p:spPr>
              <a:xfrm flipV="1">
                <a:off x="11552634"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11" name="Line"/>
              <p:cNvSpPr/>
              <p:nvPr/>
            </p:nvSpPr>
            <p:spPr>
              <a:xfrm flipV="1">
                <a:off x="12178605"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12" name="Line"/>
              <p:cNvSpPr/>
              <p:nvPr/>
            </p:nvSpPr>
            <p:spPr>
              <a:xfrm flipV="1">
                <a:off x="1669008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13" name="Line"/>
              <p:cNvSpPr/>
              <p:nvPr/>
            </p:nvSpPr>
            <p:spPr>
              <a:xfrm flipV="1">
                <a:off x="1733272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14" name="Line"/>
              <p:cNvSpPr/>
              <p:nvPr/>
            </p:nvSpPr>
            <p:spPr>
              <a:xfrm flipV="1">
                <a:off x="17958691"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15" name="Line"/>
              <p:cNvSpPr/>
              <p:nvPr/>
            </p:nvSpPr>
            <p:spPr>
              <a:xfrm flipV="1">
                <a:off x="2245836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16" name="Line"/>
              <p:cNvSpPr/>
              <p:nvPr/>
            </p:nvSpPr>
            <p:spPr>
              <a:xfrm flipV="1">
                <a:off x="23084332" y="0"/>
                <a:ext cx="1" cy="252085"/>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grpSp>
        <p:grpSp>
          <p:nvGrpSpPr>
            <p:cNvPr id="529" name="Group"/>
            <p:cNvGrpSpPr/>
            <p:nvPr/>
          </p:nvGrpSpPr>
          <p:grpSpPr>
            <a:xfrm>
              <a:off x="0" y="980218"/>
              <a:ext cx="254000" cy="12382073"/>
              <a:chOff x="0" y="0"/>
              <a:chExt cx="253999" cy="12382072"/>
            </a:xfrm>
          </p:grpSpPr>
          <p:sp>
            <p:nvSpPr>
              <p:cNvPr id="518" name="Line"/>
              <p:cNvSpPr/>
              <p:nvPr/>
            </p:nvSpPr>
            <p:spPr>
              <a:xfrm>
                <a:off x="0" y="0"/>
                <a:ext cx="254000" cy="0"/>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19" name="Line"/>
              <p:cNvSpPr/>
              <p:nvPr/>
            </p:nvSpPr>
            <p:spPr>
              <a:xfrm>
                <a:off x="0" y="626533"/>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20" name="Line"/>
              <p:cNvSpPr/>
              <p:nvPr/>
            </p:nvSpPr>
            <p:spPr>
              <a:xfrm>
                <a:off x="0" y="923364"/>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21" name="Line"/>
              <p:cNvSpPr/>
              <p:nvPr/>
            </p:nvSpPr>
            <p:spPr>
              <a:xfrm>
                <a:off x="0" y="2676377"/>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22" name="Line"/>
              <p:cNvSpPr/>
              <p:nvPr/>
            </p:nvSpPr>
            <p:spPr>
              <a:xfrm>
                <a:off x="0" y="4429391"/>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23" name="Line"/>
              <p:cNvSpPr/>
              <p:nvPr/>
            </p:nvSpPr>
            <p:spPr>
              <a:xfrm>
                <a:off x="0" y="6182404"/>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24" name="Line"/>
              <p:cNvSpPr/>
              <p:nvPr/>
            </p:nvSpPr>
            <p:spPr>
              <a:xfrm>
                <a:off x="0" y="7935417"/>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25" name="Line"/>
              <p:cNvSpPr/>
              <p:nvPr/>
            </p:nvSpPr>
            <p:spPr>
              <a:xfrm>
                <a:off x="0" y="9688431"/>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26" name="Line"/>
              <p:cNvSpPr/>
              <p:nvPr/>
            </p:nvSpPr>
            <p:spPr>
              <a:xfrm>
                <a:off x="0" y="11441445"/>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27" name="Line"/>
              <p:cNvSpPr/>
              <p:nvPr/>
            </p:nvSpPr>
            <p:spPr>
              <a:xfrm>
                <a:off x="0" y="11755539"/>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28" name="Line"/>
              <p:cNvSpPr/>
              <p:nvPr/>
            </p:nvSpPr>
            <p:spPr>
              <a:xfrm>
                <a:off x="0" y="12382072"/>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grpSp>
        <p:grpSp>
          <p:nvGrpSpPr>
            <p:cNvPr id="541" name="Group"/>
            <p:cNvGrpSpPr/>
            <p:nvPr/>
          </p:nvGrpSpPr>
          <p:grpSpPr>
            <a:xfrm>
              <a:off x="24749190" y="980218"/>
              <a:ext cx="254001" cy="12382073"/>
              <a:chOff x="0" y="0"/>
              <a:chExt cx="253999" cy="12382072"/>
            </a:xfrm>
          </p:grpSpPr>
          <p:sp>
            <p:nvSpPr>
              <p:cNvPr id="530" name="Line"/>
              <p:cNvSpPr/>
              <p:nvPr/>
            </p:nvSpPr>
            <p:spPr>
              <a:xfrm>
                <a:off x="0" y="0"/>
                <a:ext cx="254000" cy="0"/>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31" name="Line"/>
              <p:cNvSpPr/>
              <p:nvPr/>
            </p:nvSpPr>
            <p:spPr>
              <a:xfrm>
                <a:off x="0" y="626533"/>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32" name="Line"/>
              <p:cNvSpPr/>
              <p:nvPr/>
            </p:nvSpPr>
            <p:spPr>
              <a:xfrm>
                <a:off x="0" y="923364"/>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33" name="Line"/>
              <p:cNvSpPr/>
              <p:nvPr/>
            </p:nvSpPr>
            <p:spPr>
              <a:xfrm>
                <a:off x="0" y="2676377"/>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34" name="Line"/>
              <p:cNvSpPr/>
              <p:nvPr/>
            </p:nvSpPr>
            <p:spPr>
              <a:xfrm>
                <a:off x="0" y="4429391"/>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35" name="Line"/>
              <p:cNvSpPr/>
              <p:nvPr/>
            </p:nvSpPr>
            <p:spPr>
              <a:xfrm>
                <a:off x="0" y="6182404"/>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36" name="Line"/>
              <p:cNvSpPr/>
              <p:nvPr/>
            </p:nvSpPr>
            <p:spPr>
              <a:xfrm>
                <a:off x="0" y="7935417"/>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37" name="Line"/>
              <p:cNvSpPr/>
              <p:nvPr/>
            </p:nvSpPr>
            <p:spPr>
              <a:xfrm>
                <a:off x="0" y="9688431"/>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38" name="Line"/>
              <p:cNvSpPr/>
              <p:nvPr/>
            </p:nvSpPr>
            <p:spPr>
              <a:xfrm>
                <a:off x="0" y="11441445"/>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39" name="Line"/>
              <p:cNvSpPr/>
              <p:nvPr/>
            </p:nvSpPr>
            <p:spPr>
              <a:xfrm>
                <a:off x="0" y="11755539"/>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sp>
            <p:nvSpPr>
              <p:cNvPr id="540" name="Line"/>
              <p:cNvSpPr/>
              <p:nvPr/>
            </p:nvSpPr>
            <p:spPr>
              <a:xfrm>
                <a:off x="0" y="12382072"/>
                <a:ext cx="254000" cy="1"/>
              </a:xfrm>
              <a:prstGeom prst="line">
                <a:avLst/>
              </a:prstGeom>
              <a:noFill/>
              <a:ln w="25400" cap="flat">
                <a:solidFill>
                  <a:srgbClr val="000000"/>
                </a:solidFill>
                <a:prstDash val="solid"/>
                <a:miter lim="400000"/>
              </a:ln>
              <a:effectLst/>
            </p:spPr>
            <p:txBody>
              <a:bodyPr wrap="square" lIns="0" tIns="0" rIns="0" bIns="0" numCol="1" anchor="ctr">
                <a:noAutofit/>
              </a:bodyPr>
              <a:lstStyle/>
              <a:p>
                <a:pPr>
                  <a:defRPr b="0" sz="3200">
                    <a:solidFill>
                      <a:srgbClr val="FFFFFF"/>
                    </a:solidFill>
                    <a:latin typeface="+mn-lt"/>
                    <a:ea typeface="+mn-ea"/>
                    <a:cs typeface="+mn-cs"/>
                    <a:sym typeface="Helvetica Neue Medium"/>
                  </a:defRPr>
                </a:pPr>
              </a:p>
            </p:txBody>
          </p:sp>
        </p:grpSp>
      </p:gr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44" name="Image" descr="Image"/>
          <p:cNvPicPr>
            <a:picLocks noChangeAspect="1"/>
          </p:cNvPicPr>
          <p:nvPr>
            <p:ph type="pic" idx="21"/>
          </p:nvPr>
        </p:nvPicPr>
        <p:blipFill>
          <a:blip r:embed="rId2">
            <a:extLst/>
          </a:blip>
          <a:srcRect l="67108" t="11603" r="0" b="30070"/>
          <a:stretch>
            <a:fillRect/>
          </a:stretch>
        </p:blipFill>
        <p:spPr>
          <a:xfrm>
            <a:off x="12004554" y="-16103"/>
            <a:ext cx="12402329" cy="13748205"/>
          </a:xfrm>
          <a:prstGeom prst="rect">
            <a:avLst/>
          </a:prstGeom>
        </p:spPr>
      </p:pic>
      <p:sp>
        <p:nvSpPr>
          <p:cNvPr id="545" name="PREPARACIÓn"/>
          <p:cNvSpPr txBox="1"/>
          <p:nvPr>
            <p:ph type="body" idx="22"/>
          </p:nvPr>
        </p:nvSpPr>
        <p:spPr>
          <a:prstGeom prst="rect">
            <a:avLst/>
          </a:prstGeom>
        </p:spPr>
        <p:txBody>
          <a:bodyPr/>
          <a:lstStyle/>
          <a:p>
            <a:pPr/>
            <a:r>
              <a:t>PREPARACIÓn</a:t>
            </a:r>
          </a:p>
        </p:txBody>
      </p:sp>
      <p:sp>
        <p:nvSpPr>
          <p:cNvPr id="546" name="Dibuja cuatro líneas horizontales y etiquétalas: fases, hace, piensa, siente."/>
          <p:cNvSpPr txBox="1"/>
          <p:nvPr>
            <p:ph type="body" idx="25"/>
          </p:nvPr>
        </p:nvSpPr>
        <p:spPr>
          <a:xfrm>
            <a:off x="1273513" y="3473779"/>
            <a:ext cx="8540982" cy="3657601"/>
          </a:xfrm>
          <a:prstGeom prst="rect">
            <a:avLst/>
          </a:prstGeom>
        </p:spPr>
        <p:txBody>
          <a:bodyPr/>
          <a:lstStyle/>
          <a:p>
            <a:pPr/>
            <a:r>
              <a:t>Dibuja cuatro líneas horizontales y etiquétalas: </a:t>
            </a:r>
            <a:r>
              <a:rPr i="1"/>
              <a:t>fases, hace, piensa, siente</a:t>
            </a:r>
            <a:r>
              <a:t>. </a:t>
            </a:r>
          </a:p>
        </p:txBody>
      </p:sp>
      <p:pic>
        <p:nvPicPr>
          <p:cNvPr id="547" name="to-be-scenario-1.jpg" descr="to-be-scenario-1.jpg"/>
          <p:cNvPicPr>
            <a:picLocks noChangeAspect="1"/>
          </p:cNvPicPr>
          <p:nvPr/>
        </p:nvPicPr>
        <p:blipFill>
          <a:blip r:embed="rId3">
            <a:extLst/>
          </a:blip>
          <a:srcRect l="7420" t="0" r="7420" b="0"/>
          <a:stretch>
            <a:fillRect/>
          </a:stretch>
        </p:blipFill>
        <p:spPr>
          <a:xfrm>
            <a:off x="13147791" y="2072431"/>
            <a:ext cx="10289729" cy="9263539"/>
          </a:xfrm>
          <a:prstGeom prst="rect">
            <a:avLst/>
          </a:prstGeom>
          <a:ln w="12700">
            <a:miter lim="400000"/>
          </a:ln>
          <a:effectLst>
            <a:outerShdw sx="100000" sy="100000" kx="0" ky="0" algn="b" rotWithShape="0" blurRad="317500" dist="25400" dir="5400000">
              <a:srgbClr val="000000">
                <a:alpha val="11250"/>
              </a:srgbClr>
            </a:outerShdw>
          </a:effectLst>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49" name="Image" descr="Image"/>
          <p:cNvPicPr>
            <a:picLocks noChangeAspect="1"/>
          </p:cNvPicPr>
          <p:nvPr>
            <p:ph type="pic" idx="21"/>
          </p:nvPr>
        </p:nvPicPr>
        <p:blipFill>
          <a:blip r:embed="rId2">
            <a:extLst/>
          </a:blip>
          <a:srcRect l="67108" t="11603" r="0" b="30070"/>
          <a:stretch>
            <a:fillRect/>
          </a:stretch>
        </p:blipFill>
        <p:spPr>
          <a:xfrm>
            <a:off x="12004554" y="-16103"/>
            <a:ext cx="12402329" cy="13748205"/>
          </a:xfrm>
          <a:prstGeom prst="rect">
            <a:avLst/>
          </a:prstGeom>
        </p:spPr>
      </p:pic>
      <p:sp>
        <p:nvSpPr>
          <p:cNvPr id="550" name="Idear"/>
          <p:cNvSpPr txBox="1"/>
          <p:nvPr>
            <p:ph type="body" idx="22"/>
          </p:nvPr>
        </p:nvSpPr>
        <p:spPr>
          <a:prstGeom prst="rect">
            <a:avLst/>
          </a:prstGeom>
        </p:spPr>
        <p:txBody>
          <a:bodyPr/>
          <a:lstStyle/>
          <a:p>
            <a:pPr/>
            <a:r>
              <a:t>Idear</a:t>
            </a:r>
          </a:p>
        </p:txBody>
      </p:sp>
      <p:pic>
        <p:nvPicPr>
          <p:cNvPr id="551" name="to-be-scenario-map-2.jpg" descr="to-be-scenario-map-2.jpg"/>
          <p:cNvPicPr>
            <a:picLocks noChangeAspect="1"/>
          </p:cNvPicPr>
          <p:nvPr>
            <p:ph type="pic" idx="23"/>
          </p:nvPr>
        </p:nvPicPr>
        <p:blipFill>
          <a:blip r:embed="rId3">
            <a:extLst/>
          </a:blip>
          <a:srcRect l="4180" t="0" r="4180" b="0"/>
          <a:stretch>
            <a:fillRect/>
          </a:stretch>
        </p:blipFill>
        <p:spPr>
          <a:xfrm>
            <a:off x="13147791" y="2072431"/>
            <a:ext cx="10289729" cy="9263539"/>
          </a:xfrm>
          <a:prstGeom prst="rect">
            <a:avLst/>
          </a:prstGeom>
        </p:spPr>
      </p:pic>
      <p:sp>
        <p:nvSpPr>
          <p:cNvPr id="552" name="Individualmente reflexionen acerca de qué hace, que piensa y que siente el usuario a lo largo de la experiencia. Completen las hileras correspondientes, usa un stickie por respuesta."/>
          <p:cNvSpPr txBox="1"/>
          <p:nvPr>
            <p:ph type="body" idx="25"/>
          </p:nvPr>
        </p:nvSpPr>
        <p:spPr>
          <a:xfrm>
            <a:off x="1273513" y="3473779"/>
            <a:ext cx="8540982" cy="7315201"/>
          </a:xfrm>
          <a:prstGeom prst="rect">
            <a:avLst/>
          </a:prstGeom>
        </p:spPr>
        <p:txBody>
          <a:bodyPr/>
          <a:lstStyle/>
          <a:p>
            <a:pPr/>
            <a:r>
              <a:t>Individualmente reflexionen acerca de qué hace, que piensa y que siente el usuario a lo largo de la experiencia. Completen las hileras correspondientes, usa un stickie por respuesta.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54" name="Image" descr="Image"/>
          <p:cNvPicPr>
            <a:picLocks noChangeAspect="1"/>
          </p:cNvPicPr>
          <p:nvPr>
            <p:ph type="pic" idx="21"/>
          </p:nvPr>
        </p:nvPicPr>
        <p:blipFill>
          <a:blip r:embed="rId2">
            <a:extLst/>
          </a:blip>
          <a:srcRect l="67108" t="11603" r="0" b="30070"/>
          <a:stretch>
            <a:fillRect/>
          </a:stretch>
        </p:blipFill>
        <p:spPr>
          <a:xfrm>
            <a:off x="12004554" y="-16103"/>
            <a:ext cx="12402329" cy="13748205"/>
          </a:xfrm>
          <a:prstGeom prst="rect">
            <a:avLst/>
          </a:prstGeom>
        </p:spPr>
      </p:pic>
      <p:pic>
        <p:nvPicPr>
          <p:cNvPr id="555" name="to-be-scenario-map-3.jpg" descr="to-be-scenario-map-3.jpg"/>
          <p:cNvPicPr>
            <a:picLocks noChangeAspect="1"/>
          </p:cNvPicPr>
          <p:nvPr>
            <p:ph type="pic" idx="23"/>
          </p:nvPr>
        </p:nvPicPr>
        <p:blipFill>
          <a:blip r:embed="rId3">
            <a:extLst/>
          </a:blip>
          <a:srcRect l="4180" t="0" r="4180" b="0"/>
          <a:stretch>
            <a:fillRect/>
          </a:stretch>
        </p:blipFill>
        <p:spPr>
          <a:xfrm>
            <a:off x="13147791" y="2072431"/>
            <a:ext cx="10289729" cy="9263539"/>
          </a:xfrm>
          <a:prstGeom prst="rect">
            <a:avLst/>
          </a:prstGeom>
        </p:spPr>
      </p:pic>
      <p:sp>
        <p:nvSpPr>
          <p:cNvPr id="556" name="Agrupen stickies similares, refinen el orden de secuencia, y dibujen columnas que representen cada fase de la experiencia.…"/>
          <p:cNvSpPr txBox="1"/>
          <p:nvPr>
            <p:ph type="body" idx="25"/>
          </p:nvPr>
        </p:nvSpPr>
        <p:spPr>
          <a:xfrm>
            <a:off x="1273513" y="3473779"/>
            <a:ext cx="8540982" cy="8229601"/>
          </a:xfrm>
          <a:prstGeom prst="rect">
            <a:avLst/>
          </a:prstGeom>
        </p:spPr>
        <p:txBody>
          <a:bodyPr/>
          <a:lstStyle/>
          <a:p>
            <a:pPr/>
            <a:r>
              <a:t>Agrupen stickies similares, refinen el orden de secuencia, y dibujen columnas que representen cada fase de la experiencia. </a:t>
            </a:r>
          </a:p>
          <a:p>
            <a:pPr/>
            <a:r>
              <a:t>Pongan nombre a cada fase en cuanto ésta quede definida. </a:t>
            </a:r>
          </a:p>
        </p:txBody>
      </p:sp>
      <p:sp>
        <p:nvSpPr>
          <p:cNvPr id="557" name="Revisar y agrupar"/>
          <p:cNvSpPr txBox="1"/>
          <p:nvPr/>
        </p:nvSpPr>
        <p:spPr>
          <a:xfrm>
            <a:off x="1273513" y="2926878"/>
            <a:ext cx="4498951" cy="368301"/>
          </a:xfrm>
          <a:prstGeom prst="rect">
            <a:avLst/>
          </a:prstGeom>
          <a:ln w="12700">
            <a:miter lim="400000"/>
          </a:ln>
          <a:extLst>
            <a:ext uri="{C572A759-6A51-4108-AA02-DFA0A04FC94B}">
              <ma14:wrappingTextBoxFlag xmlns:ma14="http://schemas.microsoft.com/office/mac/drawingml/2011/main" val="1"/>
            </a:ext>
          </a:extLst>
        </p:spPr>
        <p:txBody>
          <a:bodyPr lIns="0" tIns="0" rIns="0" bIns="0"/>
          <a:lstStyle>
            <a:lvl1pPr algn="l">
              <a:buClr>
                <a:srgbClr val="FFA0C2"/>
              </a:buClr>
              <a:defRPr cap="all" spc="219" sz="2200">
                <a:solidFill>
                  <a:schemeClr val="accent1"/>
                </a:solidFill>
                <a:latin typeface="Helvetica"/>
                <a:ea typeface="Helvetica"/>
                <a:cs typeface="Helvetica"/>
                <a:sym typeface="Helvetica"/>
              </a:defRPr>
            </a:lvl1pPr>
          </a:lstStyle>
          <a:p>
            <a:pPr/>
            <a:r>
              <a:t>Revisar y agrupar</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559" name="Image" descr="Image"/>
          <p:cNvPicPr>
            <a:picLocks noChangeAspect="1"/>
          </p:cNvPicPr>
          <p:nvPr>
            <p:ph type="pic" idx="21"/>
          </p:nvPr>
        </p:nvPicPr>
        <p:blipFill>
          <a:blip r:embed="rId2">
            <a:extLst/>
          </a:blip>
          <a:srcRect l="67108" t="11603" r="0" b="30070"/>
          <a:stretch>
            <a:fillRect/>
          </a:stretch>
        </p:blipFill>
        <p:spPr>
          <a:xfrm>
            <a:off x="12004554" y="-16103"/>
            <a:ext cx="12402329" cy="13748205"/>
          </a:xfrm>
          <a:prstGeom prst="rect">
            <a:avLst/>
          </a:prstGeom>
        </p:spPr>
      </p:pic>
      <p:sp>
        <p:nvSpPr>
          <p:cNvPr id="560" name="Identificar puntos clave"/>
          <p:cNvSpPr txBox="1"/>
          <p:nvPr>
            <p:ph type="body" idx="22"/>
          </p:nvPr>
        </p:nvSpPr>
        <p:spPr>
          <a:xfrm>
            <a:off x="1273513" y="2926878"/>
            <a:ext cx="6333330" cy="368301"/>
          </a:xfrm>
          <a:prstGeom prst="rect">
            <a:avLst/>
          </a:prstGeom>
        </p:spPr>
        <p:txBody>
          <a:bodyPr/>
          <a:lstStyle/>
          <a:p>
            <a:pPr/>
            <a:r>
              <a:t>Identificar puntos clave</a:t>
            </a:r>
          </a:p>
        </p:txBody>
      </p:sp>
      <p:pic>
        <p:nvPicPr>
          <p:cNvPr id="561" name="to-be-scenario-map-4.jpg" descr="to-be-scenario-map-4.jpg"/>
          <p:cNvPicPr>
            <a:picLocks noChangeAspect="1"/>
          </p:cNvPicPr>
          <p:nvPr>
            <p:ph type="pic" idx="23"/>
          </p:nvPr>
        </p:nvPicPr>
        <p:blipFill>
          <a:blip r:embed="rId3">
            <a:extLst/>
          </a:blip>
          <a:srcRect l="4180" t="0" r="4180" b="0"/>
          <a:stretch>
            <a:fillRect/>
          </a:stretch>
        </p:blipFill>
        <p:spPr>
          <a:xfrm>
            <a:off x="13147791" y="2072431"/>
            <a:ext cx="10289729" cy="9263539"/>
          </a:xfrm>
          <a:prstGeom prst="rect">
            <a:avLst/>
          </a:prstGeom>
        </p:spPr>
      </p:pic>
      <p:sp>
        <p:nvSpPr>
          <p:cNvPr id="562" name="Rodea y etiqueta las áreas particularmente positivas o negativas para tu usuario. Y enmarca las áreas en blanco donde necesites saber más acerca del escenario."/>
          <p:cNvSpPr txBox="1"/>
          <p:nvPr>
            <p:ph type="body" idx="25"/>
          </p:nvPr>
        </p:nvSpPr>
        <p:spPr>
          <a:xfrm>
            <a:off x="1273513" y="3473779"/>
            <a:ext cx="8734410" cy="7315201"/>
          </a:xfrm>
          <a:prstGeom prst="rect">
            <a:avLst/>
          </a:prstGeom>
        </p:spPr>
        <p:txBody>
          <a:bodyPr/>
          <a:lstStyle/>
          <a:p>
            <a:pPr/>
            <a:r>
              <a:t>Rodea y etiqueta las áreas particularmente positivas o negativas para tu usuario. Y enmarca las áreas en blanco donde necesites saber más acerca del escenario.</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